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7.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9.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0.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1.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73" r:id="rId2"/>
    <p:sldMasterId id="2147483791" r:id="rId3"/>
    <p:sldMasterId id="2147483845" r:id="rId4"/>
    <p:sldMasterId id="2147483863" r:id="rId5"/>
    <p:sldMasterId id="2147483946" r:id="rId6"/>
    <p:sldMasterId id="2147483976" r:id="rId7"/>
    <p:sldMasterId id="2147484036" r:id="rId8"/>
    <p:sldMasterId id="2147484065" r:id="rId9"/>
    <p:sldMasterId id="2147484119" r:id="rId10"/>
    <p:sldMasterId id="2147484131" r:id="rId11"/>
    <p:sldMasterId id="2147484155" r:id="rId12"/>
  </p:sldMasterIdLst>
  <p:notesMasterIdLst>
    <p:notesMasterId r:id="rId37"/>
  </p:notesMasterIdLst>
  <p:sldIdLst>
    <p:sldId id="256" r:id="rId13"/>
    <p:sldId id="257" r:id="rId14"/>
    <p:sldId id="259" r:id="rId15"/>
    <p:sldId id="260" r:id="rId16"/>
    <p:sldId id="261" r:id="rId17"/>
    <p:sldId id="258" r:id="rId18"/>
    <p:sldId id="281" r:id="rId19"/>
    <p:sldId id="282" r:id="rId20"/>
    <p:sldId id="280" r:id="rId21"/>
    <p:sldId id="264" r:id="rId22"/>
    <p:sldId id="265" r:id="rId23"/>
    <p:sldId id="266" r:id="rId24"/>
    <p:sldId id="267" r:id="rId25"/>
    <p:sldId id="268" r:id="rId26"/>
    <p:sldId id="270" r:id="rId27"/>
    <p:sldId id="274" r:id="rId28"/>
    <p:sldId id="262" r:id="rId29"/>
    <p:sldId id="271" r:id="rId30"/>
    <p:sldId id="272" r:id="rId31"/>
    <p:sldId id="273" r:id="rId32"/>
    <p:sldId id="275" r:id="rId33"/>
    <p:sldId id="276" r:id="rId34"/>
    <p:sldId id="277" r:id="rId35"/>
    <p:sldId id="27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18" autoAdjust="0"/>
    <p:restoredTop sz="59172" autoAdjust="0"/>
  </p:normalViewPr>
  <p:slideViewPr>
    <p:cSldViewPr>
      <p:cViewPr varScale="1">
        <p:scale>
          <a:sx n="72" d="100"/>
          <a:sy n="72" d="100"/>
        </p:scale>
        <p:origin x="292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viewProps" Target="viewProps.xml"/><Relationship Id="rId21" Type="http://schemas.openxmlformats.org/officeDocument/2006/relationships/slide" Target="slides/slide9.xml"/><Relationship Id="rId34" Type="http://schemas.openxmlformats.org/officeDocument/2006/relationships/slide" Target="slides/slide22.xml"/><Relationship Id="rId42" Type="http://schemas.microsoft.com/office/2016/11/relationships/changesInfo" Target="changesInfos/changesInfo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 Jack" userId="88ff8c17-e7a1-4f46-8169-7aff7f96c8c5" providerId="ADAL" clId="{F5704351-B26C-7749-B715-9A8DDBD4A0E7}"/>
    <pc:docChg chg="modSld">
      <pc:chgData name="Brad Jack" userId="88ff8c17-e7a1-4f46-8169-7aff7f96c8c5" providerId="ADAL" clId="{F5704351-B26C-7749-B715-9A8DDBD4A0E7}" dt="2023-05-19T17:59:34.890" v="1" actId="1076"/>
      <pc:docMkLst>
        <pc:docMk/>
      </pc:docMkLst>
      <pc:sldChg chg="modSp">
        <pc:chgData name="Brad Jack" userId="88ff8c17-e7a1-4f46-8169-7aff7f96c8c5" providerId="ADAL" clId="{F5704351-B26C-7749-B715-9A8DDBD4A0E7}" dt="2023-05-19T17:59:34.890" v="1" actId="1076"/>
        <pc:sldMkLst>
          <pc:docMk/>
          <pc:sldMk cId="0" sldId="256"/>
        </pc:sldMkLst>
        <pc:spChg chg="mod">
          <ac:chgData name="Brad Jack" userId="88ff8c17-e7a1-4f46-8169-7aff7f96c8c5" providerId="ADAL" clId="{F5704351-B26C-7749-B715-9A8DDBD4A0E7}" dt="2023-05-19T17:59:34.890" v="1" actId="1076"/>
          <ac:spMkLst>
            <pc:docMk/>
            <pc:sldMk cId="0" sldId="256"/>
            <ac:spMk id="2" creationId="{00000000-0000-0000-0000-000000000000}"/>
          </ac:spMkLst>
        </pc:spChg>
        <pc:spChg chg="mod">
          <ac:chgData name="Brad Jack" userId="88ff8c17-e7a1-4f46-8169-7aff7f96c8c5" providerId="ADAL" clId="{F5704351-B26C-7749-B715-9A8DDBD4A0E7}" dt="2023-05-19T17:59:34.145" v="0" actId="1076"/>
          <ac:spMkLst>
            <pc:docMk/>
            <pc:sldMk cId="0" sldId="256"/>
            <ac:spMk id="3" creationId="{00000000-0000-0000-0000-000000000000}"/>
          </ac:spMkLst>
        </pc:spChg>
      </pc:sldChg>
    </pc:docChg>
  </pc:docChgLst>
  <pc:docChgLst>
    <pc:chgData name="Brad Jack" userId="88ff8c17-e7a1-4f46-8169-7aff7f96c8c5" providerId="ADAL" clId="{3D40B6AA-7A7D-BB41-AD08-574E5F27490F}"/>
    <pc:docChg chg="custSel modSld">
      <pc:chgData name="Brad Jack" userId="88ff8c17-e7a1-4f46-8169-7aff7f96c8c5" providerId="ADAL" clId="{3D40B6AA-7A7D-BB41-AD08-574E5F27490F}" dt="2023-02-01T01:50:14.412" v="1648" actId="27636"/>
      <pc:docMkLst>
        <pc:docMk/>
      </pc:docMkLst>
      <pc:sldChg chg="addSp modSp mod">
        <pc:chgData name="Brad Jack" userId="88ff8c17-e7a1-4f46-8169-7aff7f96c8c5" providerId="ADAL" clId="{3D40B6AA-7A7D-BB41-AD08-574E5F27490F}" dt="2023-01-31T23:51:48.743" v="297" actId="14100"/>
        <pc:sldMkLst>
          <pc:docMk/>
          <pc:sldMk cId="0" sldId="256"/>
        </pc:sldMkLst>
        <pc:spChg chg="mod">
          <ac:chgData name="Brad Jack" userId="88ff8c17-e7a1-4f46-8169-7aff7f96c8c5" providerId="ADAL" clId="{3D40B6AA-7A7D-BB41-AD08-574E5F27490F}" dt="2023-01-31T23:51:30.547" v="286" actId="14100"/>
          <ac:spMkLst>
            <pc:docMk/>
            <pc:sldMk cId="0" sldId="256"/>
            <ac:spMk id="2" creationId="{00000000-0000-0000-0000-000000000000}"/>
          </ac:spMkLst>
        </pc:spChg>
        <pc:spChg chg="mod">
          <ac:chgData name="Brad Jack" userId="88ff8c17-e7a1-4f46-8169-7aff7f96c8c5" providerId="ADAL" clId="{3D40B6AA-7A7D-BB41-AD08-574E5F27490F}" dt="2023-01-31T23:03:01.967" v="3" actId="14100"/>
          <ac:spMkLst>
            <pc:docMk/>
            <pc:sldMk cId="0" sldId="256"/>
            <ac:spMk id="3" creationId="{00000000-0000-0000-0000-000000000000}"/>
          </ac:spMkLst>
        </pc:spChg>
        <pc:spChg chg="mod">
          <ac:chgData name="Brad Jack" userId="88ff8c17-e7a1-4f46-8169-7aff7f96c8c5" providerId="ADAL" clId="{3D40B6AA-7A7D-BB41-AD08-574E5F27490F}" dt="2023-01-31T23:51:48.743" v="297" actId="14100"/>
          <ac:spMkLst>
            <pc:docMk/>
            <pc:sldMk cId="0" sldId="256"/>
            <ac:spMk id="4" creationId="{1CF0F83E-024E-A645-B79E-9A1DCA7B9D3A}"/>
          </ac:spMkLst>
        </pc:spChg>
        <pc:picChg chg="add mod">
          <ac:chgData name="Brad Jack" userId="88ff8c17-e7a1-4f46-8169-7aff7f96c8c5" providerId="ADAL" clId="{3D40B6AA-7A7D-BB41-AD08-574E5F27490F}" dt="2023-01-31T23:03:26.361" v="6" actId="1076"/>
          <ac:picMkLst>
            <pc:docMk/>
            <pc:sldMk cId="0" sldId="256"/>
            <ac:picMk id="1026" creationId="{A02F0377-1C31-554C-49EE-F74330DE7667}"/>
          </ac:picMkLst>
        </pc:picChg>
      </pc:sldChg>
      <pc:sldChg chg="modNotesTx">
        <pc:chgData name="Brad Jack" userId="88ff8c17-e7a1-4f46-8169-7aff7f96c8c5" providerId="ADAL" clId="{3D40B6AA-7A7D-BB41-AD08-574E5F27490F}" dt="2023-02-01T01:25:53.539" v="483" actId="20577"/>
        <pc:sldMkLst>
          <pc:docMk/>
          <pc:sldMk cId="0" sldId="258"/>
        </pc:sldMkLst>
      </pc:sldChg>
      <pc:sldChg chg="modSp modAnim modNotesTx">
        <pc:chgData name="Brad Jack" userId="88ff8c17-e7a1-4f46-8169-7aff7f96c8c5" providerId="ADAL" clId="{3D40B6AA-7A7D-BB41-AD08-574E5F27490F}" dt="2023-02-01T01:25:05.438" v="459" actId="20577"/>
        <pc:sldMkLst>
          <pc:docMk/>
          <pc:sldMk cId="0" sldId="260"/>
        </pc:sldMkLst>
        <pc:spChg chg="mod">
          <ac:chgData name="Brad Jack" userId="88ff8c17-e7a1-4f46-8169-7aff7f96c8c5" providerId="ADAL" clId="{3D40B6AA-7A7D-BB41-AD08-574E5F27490F}" dt="2023-02-01T01:23:32.665" v="382" actId="20577"/>
          <ac:spMkLst>
            <pc:docMk/>
            <pc:sldMk cId="0" sldId="260"/>
            <ac:spMk id="3" creationId="{00000000-0000-0000-0000-000000000000}"/>
          </ac:spMkLst>
        </pc:spChg>
      </pc:sldChg>
      <pc:sldChg chg="modSp mod modAnim modNotesTx">
        <pc:chgData name="Brad Jack" userId="88ff8c17-e7a1-4f46-8169-7aff7f96c8c5" providerId="ADAL" clId="{3D40B6AA-7A7D-BB41-AD08-574E5F27490F}" dt="2023-02-01T01:34:29.447" v="792" actId="20577"/>
        <pc:sldMkLst>
          <pc:docMk/>
          <pc:sldMk cId="0" sldId="262"/>
        </pc:sldMkLst>
        <pc:spChg chg="mod">
          <ac:chgData name="Brad Jack" userId="88ff8c17-e7a1-4f46-8169-7aff7f96c8c5" providerId="ADAL" clId="{3D40B6AA-7A7D-BB41-AD08-574E5F27490F}" dt="2023-01-31T23:44:37.142" v="101" actId="14100"/>
          <ac:spMkLst>
            <pc:docMk/>
            <pc:sldMk cId="0" sldId="262"/>
            <ac:spMk id="3" creationId="{00000000-0000-0000-0000-000000000000}"/>
          </ac:spMkLst>
        </pc:spChg>
      </pc:sldChg>
      <pc:sldChg chg="modNotesTx">
        <pc:chgData name="Brad Jack" userId="88ff8c17-e7a1-4f46-8169-7aff7f96c8c5" providerId="ADAL" clId="{3D40B6AA-7A7D-BB41-AD08-574E5F27490F}" dt="2023-02-01T01:33:11.488" v="780" actId="20577"/>
        <pc:sldMkLst>
          <pc:docMk/>
          <pc:sldMk cId="0" sldId="265"/>
        </pc:sldMkLst>
      </pc:sldChg>
      <pc:sldChg chg="modNotesTx">
        <pc:chgData name="Brad Jack" userId="88ff8c17-e7a1-4f46-8169-7aff7f96c8c5" providerId="ADAL" clId="{3D40B6AA-7A7D-BB41-AD08-574E5F27490F}" dt="2023-02-01T01:33:41.772" v="784" actId="20577"/>
        <pc:sldMkLst>
          <pc:docMk/>
          <pc:sldMk cId="0" sldId="270"/>
        </pc:sldMkLst>
      </pc:sldChg>
      <pc:sldChg chg="modNotesTx">
        <pc:chgData name="Brad Jack" userId="88ff8c17-e7a1-4f46-8169-7aff7f96c8c5" providerId="ADAL" clId="{3D40B6AA-7A7D-BB41-AD08-574E5F27490F}" dt="2023-02-01T01:35:27.010" v="802" actId="20577"/>
        <pc:sldMkLst>
          <pc:docMk/>
          <pc:sldMk cId="0" sldId="272"/>
        </pc:sldMkLst>
      </pc:sldChg>
      <pc:sldChg chg="modNotesTx">
        <pc:chgData name="Brad Jack" userId="88ff8c17-e7a1-4f46-8169-7aff7f96c8c5" providerId="ADAL" clId="{3D40B6AA-7A7D-BB41-AD08-574E5F27490F}" dt="2023-01-31T23:45:24.523" v="107" actId="20577"/>
        <pc:sldMkLst>
          <pc:docMk/>
          <pc:sldMk cId="0" sldId="274"/>
        </pc:sldMkLst>
      </pc:sldChg>
      <pc:sldChg chg="modNotesTx">
        <pc:chgData name="Brad Jack" userId="88ff8c17-e7a1-4f46-8169-7aff7f96c8c5" providerId="ADAL" clId="{3D40B6AA-7A7D-BB41-AD08-574E5F27490F}" dt="2023-02-01T01:44:35.362" v="1255" actId="20577"/>
        <pc:sldMkLst>
          <pc:docMk/>
          <pc:sldMk cId="0" sldId="275"/>
        </pc:sldMkLst>
      </pc:sldChg>
      <pc:sldChg chg="modSp mod modNotesTx">
        <pc:chgData name="Brad Jack" userId="88ff8c17-e7a1-4f46-8169-7aff7f96c8c5" providerId="ADAL" clId="{3D40B6AA-7A7D-BB41-AD08-574E5F27490F}" dt="2023-02-01T01:49:46.061" v="1646" actId="20577"/>
        <pc:sldMkLst>
          <pc:docMk/>
          <pc:sldMk cId="0" sldId="276"/>
        </pc:sldMkLst>
        <pc:spChg chg="mod">
          <ac:chgData name="Brad Jack" userId="88ff8c17-e7a1-4f46-8169-7aff7f96c8c5" providerId="ADAL" clId="{3D40B6AA-7A7D-BB41-AD08-574E5F27490F}" dt="2023-02-01T01:45:08.671" v="1264" actId="20577"/>
          <ac:spMkLst>
            <pc:docMk/>
            <pc:sldMk cId="0" sldId="276"/>
            <ac:spMk id="2" creationId="{00000000-0000-0000-0000-000000000000}"/>
          </ac:spMkLst>
        </pc:spChg>
      </pc:sldChg>
      <pc:sldChg chg="modNotesTx">
        <pc:chgData name="Brad Jack" userId="88ff8c17-e7a1-4f46-8169-7aff7f96c8c5" providerId="ADAL" clId="{3D40B6AA-7A7D-BB41-AD08-574E5F27490F}" dt="2023-01-31T23:40:01.496" v="91" actId="20577"/>
        <pc:sldMkLst>
          <pc:docMk/>
          <pc:sldMk cId="0" sldId="277"/>
        </pc:sldMkLst>
      </pc:sldChg>
      <pc:sldChg chg="addSp delSp modSp mod">
        <pc:chgData name="Brad Jack" userId="88ff8c17-e7a1-4f46-8169-7aff7f96c8c5" providerId="ADAL" clId="{3D40B6AA-7A7D-BB41-AD08-574E5F27490F}" dt="2023-02-01T01:50:14.412" v="1648" actId="27636"/>
        <pc:sldMkLst>
          <pc:docMk/>
          <pc:sldMk cId="0" sldId="278"/>
        </pc:sldMkLst>
        <pc:spChg chg="mod">
          <ac:chgData name="Brad Jack" userId="88ff8c17-e7a1-4f46-8169-7aff7f96c8c5" providerId="ADAL" clId="{3D40B6AA-7A7D-BB41-AD08-574E5F27490F}" dt="2023-01-31T23:43:19.684" v="95" actId="14100"/>
          <ac:spMkLst>
            <pc:docMk/>
            <pc:sldMk cId="0" sldId="278"/>
            <ac:spMk id="2" creationId="{00000000-0000-0000-0000-000000000000}"/>
          </ac:spMkLst>
        </pc:spChg>
        <pc:spChg chg="del">
          <ac:chgData name="Brad Jack" userId="88ff8c17-e7a1-4f46-8169-7aff7f96c8c5" providerId="ADAL" clId="{3D40B6AA-7A7D-BB41-AD08-574E5F27490F}" dt="2023-01-31T23:43:42.276" v="99" actId="21"/>
          <ac:spMkLst>
            <pc:docMk/>
            <pc:sldMk cId="0" sldId="278"/>
            <ac:spMk id="3" creationId="{00000000-0000-0000-0000-000000000000}"/>
          </ac:spMkLst>
        </pc:spChg>
        <pc:picChg chg="add mod">
          <ac:chgData name="Brad Jack" userId="88ff8c17-e7a1-4f46-8169-7aff7f96c8c5" providerId="ADAL" clId="{3D40B6AA-7A7D-BB41-AD08-574E5F27490F}" dt="2023-02-01T01:50:14.412" v="1648" actId="27636"/>
          <ac:picMkLst>
            <pc:docMk/>
            <pc:sldMk cId="0" sldId="278"/>
            <ac:picMk id="2050" creationId="{1FCF8099-1F88-E0F6-3ED6-5CFB83EEA6A5}"/>
          </ac:picMkLst>
        </pc:picChg>
      </pc:sldChg>
      <pc:sldChg chg="modNotesTx">
        <pc:chgData name="Brad Jack" userId="88ff8c17-e7a1-4f46-8169-7aff7f96c8c5" providerId="ADAL" clId="{3D40B6AA-7A7D-BB41-AD08-574E5F27490F}" dt="2023-02-01T01:29:25.197" v="613" actId="20577"/>
        <pc:sldMkLst>
          <pc:docMk/>
          <pc:sldMk cId="0" sldId="280"/>
        </pc:sldMkLst>
      </pc:sldChg>
      <pc:sldChg chg="modSp mod modNotesTx">
        <pc:chgData name="Brad Jack" userId="88ff8c17-e7a1-4f46-8169-7aff7f96c8c5" providerId="ADAL" clId="{3D40B6AA-7A7D-BB41-AD08-574E5F27490F}" dt="2023-02-01T01:27:13.626" v="512" actId="20577"/>
        <pc:sldMkLst>
          <pc:docMk/>
          <pc:sldMk cId="0" sldId="282"/>
        </pc:sldMkLst>
        <pc:spChg chg="mod">
          <ac:chgData name="Brad Jack" userId="88ff8c17-e7a1-4f46-8169-7aff7f96c8c5" providerId="ADAL" clId="{3D40B6AA-7A7D-BB41-AD08-574E5F27490F}" dt="2023-01-31T23:49:58.749" v="281" actId="20577"/>
          <ac:spMkLst>
            <pc:docMk/>
            <pc:sldMk cId="0" sldId="282"/>
            <ac:spMk id="2" creationId="{00000000-0000-0000-0000-000000000000}"/>
          </ac:spMkLst>
        </pc:spChg>
      </pc:sldChg>
    </pc:docChg>
  </pc:docChgLst>
  <pc:docChgLst>
    <pc:chgData name="Brad Jack" userId="88ff8c17-e7a1-4f46-8169-7aff7f96c8c5" providerId="ADAL" clId="{D3B1E522-B2DF-0145-B52E-B73418F66546}"/>
    <pc:docChg chg="modSld">
      <pc:chgData name="Brad Jack" userId="88ff8c17-e7a1-4f46-8169-7aff7f96c8c5" providerId="ADAL" clId="{D3B1E522-B2DF-0145-B52E-B73418F66546}" dt="2023-05-13T01:23:37.203" v="45" actId="255"/>
      <pc:docMkLst>
        <pc:docMk/>
      </pc:docMkLst>
      <pc:sldChg chg="modSp mod">
        <pc:chgData name="Brad Jack" userId="88ff8c17-e7a1-4f46-8169-7aff7f96c8c5" providerId="ADAL" clId="{D3B1E522-B2DF-0145-B52E-B73418F66546}" dt="2023-05-13T01:23:37.203" v="45" actId="255"/>
        <pc:sldMkLst>
          <pc:docMk/>
          <pc:sldMk cId="0" sldId="256"/>
        </pc:sldMkLst>
        <pc:spChg chg="mod">
          <ac:chgData name="Brad Jack" userId="88ff8c17-e7a1-4f46-8169-7aff7f96c8c5" providerId="ADAL" clId="{D3B1E522-B2DF-0145-B52E-B73418F66546}" dt="2023-05-13T01:23:37.203" v="45" actId="255"/>
          <ac:spMkLst>
            <pc:docMk/>
            <pc:sldMk cId="0" sldId="256"/>
            <ac:spMk id="4" creationId="{1CF0F83E-024E-A645-B79E-9A1DCA7B9D3A}"/>
          </ac:spMkLst>
        </pc:spChg>
      </pc:sldChg>
      <pc:sldChg chg="addSp modSp mod">
        <pc:chgData name="Brad Jack" userId="88ff8c17-e7a1-4f46-8169-7aff7f96c8c5" providerId="ADAL" clId="{D3B1E522-B2DF-0145-B52E-B73418F66546}" dt="2023-05-13T01:17:31.103" v="42" actId="14100"/>
        <pc:sldMkLst>
          <pc:docMk/>
          <pc:sldMk cId="0" sldId="278"/>
        </pc:sldMkLst>
        <pc:spChg chg="add mod">
          <ac:chgData name="Brad Jack" userId="88ff8c17-e7a1-4f46-8169-7aff7f96c8c5" providerId="ADAL" clId="{D3B1E522-B2DF-0145-B52E-B73418F66546}" dt="2023-05-13T01:17:31.103" v="42" actId="14100"/>
          <ac:spMkLst>
            <pc:docMk/>
            <pc:sldMk cId="0" sldId="278"/>
            <ac:spMk id="3" creationId="{A0672A84-02E1-B9CD-8F0F-7523F440450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77F66E-A4B2-4278-9691-057871E885DA}" type="datetimeFigureOut">
              <a:rPr lang="en-US" smtClean="0"/>
              <a:pPr/>
              <a:t>5/28/23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C63F02-9335-437F-A62B-35BEC8A7B00D}" type="slidenum">
              <a:rPr lang="en-US" smtClean="0"/>
              <a:pPr/>
              <a:t>‹#›</a:t>
            </a:fld>
            <a:endParaRPr lang="en-US"/>
          </a:p>
        </p:txBody>
      </p:sp>
    </p:spTree>
    <p:extLst>
      <p:ext uri="{BB962C8B-B14F-4D97-AF65-F5344CB8AC3E}">
        <p14:creationId xmlns:p14="http://schemas.microsoft.com/office/powerpoint/2010/main" val="144551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biblehub.com/philippians/1-21.htm"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biblehub.com/philippians/1-23.htm" TargetMode="External"/><Relationship Id="rId4" Type="http://schemas.openxmlformats.org/officeDocument/2006/relationships/hyperlink" Target="http://biblehub.com/philippians/1-22.htm"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iblegateway.com/passage/?search=1+Thessalonians+4&amp;version=NL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Open your Bible to two places:  Isaiah 38 and Ps. 90.</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Let’s pretend we are back in old testament Bible times.  Imagine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Temple services are about to draw to a close on the Sabbath.  They are singing the final song, asking that no one leave unless they have a personal emergency.  King Hezekiah and his entourage leave their seats near the front of the auditorium and go down for prayer because he’s been sick that week.  When he asks for prayer from the prophet working the altar, instead of a prayer, he gets a message.</a:t>
            </a: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8C63F02-9335-437F-A62B-35BEC8A7B00D}" type="slidenum">
              <a:rPr lang="en-US" smtClean="0"/>
              <a:pPr/>
              <a:t>1</a:t>
            </a:fld>
            <a:endParaRPr lang="en-US"/>
          </a:p>
        </p:txBody>
      </p:sp>
    </p:spTree>
    <p:extLst>
      <p:ext uri="{BB962C8B-B14F-4D97-AF65-F5344CB8AC3E}">
        <p14:creationId xmlns:p14="http://schemas.microsoft.com/office/powerpoint/2010/main" val="350124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I want to comfort you with a passage from 1 Thessalonians 4</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1 Thessalonians 4:16-18New King James Version (NKJV)</a:t>
            </a:r>
          </a:p>
          <a:p>
            <a:r>
              <a:rPr lang="en-US" sz="1200" kern="1200" dirty="0">
                <a:solidFill>
                  <a:schemeClr val="tx1"/>
                </a:solidFill>
                <a:latin typeface="+mn-lt"/>
                <a:ea typeface="+mn-ea"/>
                <a:cs typeface="+mn-cs"/>
              </a:rPr>
              <a:t>16 For the Lord Himself will descend from heaven with a shout, with the voice of an archangel, and with the trumpet of God. And the dead in Christ will rise first. 17 Then we who are alive and remain shall be caught up together with them in the clouds to meet the Lord in the air. And thus we shall always be with the Lord.</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My hope for you is that the rapture takes place before you need the next handouts</a:t>
            </a:r>
          </a:p>
          <a:p>
            <a:endParaRPr lang="en-US" dirty="0"/>
          </a:p>
        </p:txBody>
      </p:sp>
      <p:sp>
        <p:nvSpPr>
          <p:cNvPr id="4" name="Slide Number Placeholder 3"/>
          <p:cNvSpPr>
            <a:spLocks noGrp="1"/>
          </p:cNvSpPr>
          <p:nvPr>
            <p:ph type="sldNum" sz="quarter" idx="10"/>
          </p:nvPr>
        </p:nvSpPr>
        <p:spPr/>
        <p:txBody>
          <a:bodyPr/>
          <a:lstStyle/>
          <a:p>
            <a:fld id="{B8C63F02-9335-437F-A62B-35BEC8A7B00D}" type="slidenum">
              <a:rPr lang="en-US" smtClean="0"/>
              <a:pPr/>
              <a:t>10</a:t>
            </a:fld>
            <a:endParaRPr lang="en-US"/>
          </a:p>
        </p:txBody>
      </p:sp>
    </p:spTree>
    <p:extLst>
      <p:ext uri="{BB962C8B-B14F-4D97-AF65-F5344CB8AC3E}">
        <p14:creationId xmlns:p14="http://schemas.microsoft.com/office/powerpoint/2010/main" val="1428978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dirty="0">
                <a:solidFill>
                  <a:schemeClr val="tx1"/>
                </a:solidFill>
                <a:latin typeface="+mn-lt"/>
                <a:ea typeface="+mn-ea"/>
                <a:cs typeface="+mn-cs"/>
              </a:rPr>
              <a:t>Handout:  Checklist - the first hours and days after someone’s passing</a:t>
            </a:r>
            <a:r>
              <a:rPr lang="en-US" sz="1200" kern="1200" dirty="0">
                <a:solidFill>
                  <a:schemeClr val="tx1"/>
                </a:solidFill>
                <a:latin typeface="+mn-lt"/>
                <a:ea typeface="+mn-ea"/>
                <a:cs typeface="+mn-cs"/>
              </a:rPr>
              <a:t>.  This is a checklist of what to do in the first 24 hours, 48 hours, within a few days and then a few weeks after someone passes.</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next handout addresses funeral costs in the area.</a:t>
            </a:r>
          </a:p>
          <a:p>
            <a:r>
              <a:rPr lang="en-US" sz="1200" kern="1200" dirty="0">
                <a:solidFill>
                  <a:schemeClr val="tx1"/>
                </a:solidFill>
                <a:latin typeface="+mn-lt"/>
                <a:ea typeface="+mn-ea"/>
                <a:cs typeface="+mn-cs"/>
              </a:rPr>
              <a:t> </a:t>
            </a:r>
          </a:p>
          <a:p>
            <a:r>
              <a:rPr lang="en-US" sz="1200" b="1" kern="1200" dirty="0">
                <a:solidFill>
                  <a:schemeClr val="tx1"/>
                </a:solidFill>
                <a:latin typeface="+mn-lt"/>
                <a:ea typeface="+mn-ea"/>
                <a:cs typeface="+mn-cs"/>
              </a:rPr>
              <a:t>Handout:  Possible Funeral &amp; Burial Costs in your local area (handout includes example in a southern city for 2016.</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It is possible to pre-pay for a funeral.  Prepayment is a good way to select more modest arrangements while emotions are not running high.   If you choose a reputable family-owned funeral home, you will likely spend less than a large commercial funeral home.  The product is transferable from one funeral home to the next.  If one funeral home goes out of business, what you paid is held in trust by the state and is portable to the funeral home of your choice.  If you move from one area to another, your pre-paid plan is transferable.</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If you wish to be buried, there is still the cost of preparing the body, the casket (and there is a wide variety of prices as you can see from the handout) along with grave-side service options.</a:t>
            </a:r>
          </a:p>
          <a:p>
            <a:r>
              <a:rPr lang="en-US" sz="1200" kern="1200" dirty="0">
                <a:solidFill>
                  <a:schemeClr val="tx1"/>
                </a:solidFill>
                <a:latin typeface="+mn-lt"/>
                <a:ea typeface="+mn-ea"/>
                <a:cs typeface="+mn-cs"/>
              </a:rPr>
              <a:t> </a:t>
            </a:r>
          </a:p>
          <a:p>
            <a:r>
              <a:rPr lang="en-US" sz="1200" b="1" kern="1200" dirty="0">
                <a:solidFill>
                  <a:schemeClr val="tx1"/>
                </a:solidFill>
                <a:latin typeface="+mn-lt"/>
                <a:ea typeface="+mn-ea"/>
                <a:cs typeface="+mn-cs"/>
              </a:rPr>
              <a:t>Handout:  VA National Cemetery Burial Eligibility</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If your family member was a military veteran, the veteran and their spouse are eligible to be buried in the VA National Cemetery at no cost.  However, realize that you have only 30 minutes for the ceremony and a </a:t>
            </a:r>
            <a:r>
              <a:rPr lang="en-US" sz="1200" kern="1200" dirty="0" err="1">
                <a:solidFill>
                  <a:schemeClr val="tx1"/>
                </a:solidFill>
                <a:latin typeface="+mn-lt"/>
                <a:ea typeface="+mn-ea"/>
                <a:cs typeface="+mn-cs"/>
              </a:rPr>
              <a:t>Sargeant</a:t>
            </a:r>
            <a:r>
              <a:rPr lang="en-US" sz="1200" kern="1200" dirty="0">
                <a:solidFill>
                  <a:schemeClr val="tx1"/>
                </a:solidFill>
                <a:latin typeface="+mn-lt"/>
                <a:ea typeface="+mn-ea"/>
                <a:cs typeface="+mn-cs"/>
              </a:rPr>
              <a:t> at Arms is there to enforce the time limit.</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It is hard to think about our future! </a:t>
            </a:r>
          </a:p>
          <a:p>
            <a:endParaRPr lang="en-US" dirty="0"/>
          </a:p>
        </p:txBody>
      </p:sp>
      <p:sp>
        <p:nvSpPr>
          <p:cNvPr id="4" name="Slide Number Placeholder 3"/>
          <p:cNvSpPr>
            <a:spLocks noGrp="1"/>
          </p:cNvSpPr>
          <p:nvPr>
            <p:ph type="sldNum" sz="quarter" idx="10"/>
          </p:nvPr>
        </p:nvSpPr>
        <p:spPr/>
        <p:txBody>
          <a:bodyPr/>
          <a:lstStyle/>
          <a:p>
            <a:fld id="{B8C63F02-9335-437F-A62B-35BEC8A7B00D}" type="slidenum">
              <a:rPr lang="en-US" smtClean="0"/>
              <a:pPr/>
              <a:t>11</a:t>
            </a:fld>
            <a:endParaRPr lang="en-US"/>
          </a:p>
        </p:txBody>
      </p:sp>
    </p:spTree>
    <p:extLst>
      <p:ext uri="{BB962C8B-B14F-4D97-AF65-F5344CB8AC3E}">
        <p14:creationId xmlns:p14="http://schemas.microsoft.com/office/powerpoint/2010/main" val="1538075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a:solidFill>
                  <a:schemeClr val="tx1"/>
                </a:solidFill>
                <a:latin typeface="+mn-lt"/>
                <a:ea typeface="+mn-ea"/>
                <a:cs typeface="+mn-cs"/>
              </a:rPr>
              <a:t>Phillipians</a:t>
            </a:r>
            <a:r>
              <a:rPr lang="en-US" sz="1200" kern="1200" dirty="0">
                <a:solidFill>
                  <a:schemeClr val="tx1"/>
                </a:solidFill>
                <a:latin typeface="+mn-lt"/>
                <a:ea typeface="+mn-ea"/>
                <a:cs typeface="+mn-cs"/>
              </a:rPr>
              <a:t> 1:21-23</a:t>
            </a:r>
          </a:p>
          <a:p>
            <a:r>
              <a:rPr lang="en-US" sz="1200" u="none" strike="noStrike" kern="1200" dirty="0">
                <a:solidFill>
                  <a:schemeClr val="tx1"/>
                </a:solidFill>
                <a:latin typeface="+mn-lt"/>
                <a:ea typeface="+mn-ea"/>
                <a:cs typeface="+mn-cs"/>
                <a:hlinkClick r:id="rId3"/>
              </a:rPr>
              <a:t>21</a:t>
            </a:r>
            <a:r>
              <a:rPr lang="en-US" sz="1200" kern="1200" dirty="0">
                <a:solidFill>
                  <a:schemeClr val="tx1"/>
                </a:solidFill>
                <a:latin typeface="+mn-lt"/>
                <a:ea typeface="+mn-ea"/>
                <a:cs typeface="+mn-cs"/>
              </a:rPr>
              <a:t>For to me, living means living for Christ, and dying is even better. </a:t>
            </a:r>
            <a:r>
              <a:rPr lang="en-US" sz="1200" u="none" strike="noStrike" kern="1200" dirty="0">
                <a:solidFill>
                  <a:schemeClr val="tx1"/>
                </a:solidFill>
                <a:latin typeface="+mn-lt"/>
                <a:ea typeface="+mn-ea"/>
                <a:cs typeface="+mn-cs"/>
                <a:hlinkClick r:id="rId4"/>
              </a:rPr>
              <a:t>22</a:t>
            </a:r>
            <a:r>
              <a:rPr lang="en-US" sz="1200" kern="1200" dirty="0">
                <a:solidFill>
                  <a:schemeClr val="tx1"/>
                </a:solidFill>
                <a:latin typeface="+mn-lt"/>
                <a:ea typeface="+mn-ea"/>
                <a:cs typeface="+mn-cs"/>
              </a:rPr>
              <a:t>But if I live, I can do more fruitful work for Christ. So I really don’t know which is better. </a:t>
            </a:r>
            <a:r>
              <a:rPr lang="en-US" sz="1200" u="none" strike="noStrike" kern="1200" dirty="0">
                <a:solidFill>
                  <a:schemeClr val="tx1"/>
                </a:solidFill>
                <a:latin typeface="+mn-lt"/>
                <a:ea typeface="+mn-ea"/>
                <a:cs typeface="+mn-cs"/>
                <a:hlinkClick r:id="rId5"/>
              </a:rPr>
              <a:t>23</a:t>
            </a:r>
            <a:r>
              <a:rPr lang="en-US" sz="1200" kern="1200" dirty="0">
                <a:solidFill>
                  <a:schemeClr val="tx1"/>
                </a:solidFill>
                <a:latin typeface="+mn-lt"/>
                <a:ea typeface="+mn-ea"/>
                <a:cs typeface="+mn-cs"/>
              </a:rPr>
              <a:t>I’m torn between two desires: I long to go and be with Christ, which would be far better for me.</a:t>
            </a: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8C63F02-9335-437F-A62B-35BEC8A7B00D}" type="slidenum">
              <a:rPr lang="en-US" smtClean="0"/>
              <a:pPr/>
              <a:t>12</a:t>
            </a:fld>
            <a:endParaRPr lang="en-US"/>
          </a:p>
        </p:txBody>
      </p:sp>
    </p:spTree>
    <p:extLst>
      <p:ext uri="{BB962C8B-B14F-4D97-AF65-F5344CB8AC3E}">
        <p14:creationId xmlns:p14="http://schemas.microsoft.com/office/powerpoint/2010/main" val="1176269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 </a:t>
            </a:r>
            <a:r>
              <a:rPr lang="en-US" dirty="0" err="1"/>
              <a:t>Thess</a:t>
            </a:r>
            <a:r>
              <a:rPr lang="en-US" dirty="0"/>
              <a:t> 4:13-15</a:t>
            </a:r>
          </a:p>
          <a:p>
            <a:r>
              <a:rPr lang="en-US" dirty="0"/>
              <a:t>And now, dear brothers and sisters, we want you to know what will happen to the believers who have died</a:t>
            </a:r>
            <a:r>
              <a:rPr lang="en-US" baseline="30000" dirty="0"/>
              <a:t>[</a:t>
            </a:r>
            <a:r>
              <a:rPr lang="en-US" baseline="30000" dirty="0">
                <a:hlinkClick r:id="rId3" tooltip="See footnote f"/>
              </a:rPr>
              <a:t>f</a:t>
            </a:r>
            <a:r>
              <a:rPr lang="en-US" baseline="30000" dirty="0"/>
              <a:t>]</a:t>
            </a:r>
            <a:r>
              <a:rPr lang="en-US" dirty="0"/>
              <a:t> so you will not grieve like people who have no hope. </a:t>
            </a:r>
            <a:r>
              <a:rPr lang="en-US" b="1" baseline="30000" dirty="0"/>
              <a:t>14 </a:t>
            </a:r>
            <a:r>
              <a:rPr lang="en-US" dirty="0"/>
              <a:t>For since we believe that Jesus died and was raised to life again, we also believe that when Jesus returns, God will bring back with him the believers who have died.</a:t>
            </a:r>
          </a:p>
          <a:p>
            <a:r>
              <a:rPr lang="en-US" b="1" baseline="30000" dirty="0"/>
              <a:t>15 </a:t>
            </a:r>
            <a:r>
              <a:rPr lang="en-US" dirty="0"/>
              <a:t>We tell you this directly from the Lord: We who are still living when the Lord returns will not meet him ahead of those who have died.</a:t>
            </a:r>
            <a:r>
              <a:rPr lang="en-US" baseline="30000" dirty="0"/>
              <a:t>[</a:t>
            </a:r>
            <a:r>
              <a:rPr lang="en-US" baseline="30000" dirty="0">
                <a:hlinkClick r:id="rId3" tooltip="See footnote g"/>
              </a:rPr>
              <a:t>g</a:t>
            </a:r>
            <a:r>
              <a:rPr lang="en-US" baseline="30000" dirty="0"/>
              <a:t>]</a:t>
            </a:r>
            <a:endParaRPr lang="en-US" dirty="0"/>
          </a:p>
        </p:txBody>
      </p:sp>
      <p:sp>
        <p:nvSpPr>
          <p:cNvPr id="4" name="Slide Number Placeholder 3"/>
          <p:cNvSpPr>
            <a:spLocks noGrp="1"/>
          </p:cNvSpPr>
          <p:nvPr>
            <p:ph type="sldNum" sz="quarter" idx="10"/>
          </p:nvPr>
        </p:nvSpPr>
        <p:spPr/>
        <p:txBody>
          <a:bodyPr/>
          <a:lstStyle/>
          <a:p>
            <a:fld id="{B8C63F02-9335-437F-A62B-35BEC8A7B00D}" type="slidenum">
              <a:rPr lang="en-US" smtClean="0"/>
              <a:pPr/>
              <a:t>13</a:t>
            </a:fld>
            <a:endParaRPr lang="en-US"/>
          </a:p>
        </p:txBody>
      </p:sp>
    </p:spTree>
    <p:extLst>
      <p:ext uri="{BB962C8B-B14F-4D97-AF65-F5344CB8AC3E}">
        <p14:creationId xmlns:p14="http://schemas.microsoft.com/office/powerpoint/2010/main" val="1976095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We haven’t begun to address the legal side of things.</a:t>
            </a:r>
          </a:p>
          <a:p>
            <a:endParaRPr lang="en-US" dirty="0"/>
          </a:p>
          <a:p>
            <a:r>
              <a:rPr lang="en-US" sz="1200" kern="1200" dirty="0">
                <a:solidFill>
                  <a:schemeClr val="tx1"/>
                </a:solidFill>
                <a:latin typeface="+mn-lt"/>
                <a:ea typeface="+mn-ea"/>
                <a:cs typeface="+mn-cs"/>
              </a:rPr>
              <a:t>I have a question:</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What do all these people have in common?</a:t>
            </a:r>
          </a:p>
          <a:p>
            <a:endParaRPr lang="en-US" dirty="0"/>
          </a:p>
          <a:p>
            <a:r>
              <a:rPr lang="en-US" dirty="0"/>
              <a:t>They all died without</a:t>
            </a:r>
            <a:r>
              <a:rPr lang="en-US" baseline="0" dirty="0"/>
              <a:t> a will.</a:t>
            </a:r>
          </a:p>
          <a:p>
            <a:endParaRPr lang="en-US" dirty="0"/>
          </a:p>
        </p:txBody>
      </p:sp>
      <p:sp>
        <p:nvSpPr>
          <p:cNvPr id="4" name="Slide Number Placeholder 3"/>
          <p:cNvSpPr>
            <a:spLocks noGrp="1"/>
          </p:cNvSpPr>
          <p:nvPr>
            <p:ph type="sldNum" sz="quarter" idx="10"/>
          </p:nvPr>
        </p:nvSpPr>
        <p:spPr/>
        <p:txBody>
          <a:bodyPr/>
          <a:lstStyle/>
          <a:p>
            <a:fld id="{B8C63F02-9335-437F-A62B-35BEC8A7B00D}" type="slidenum">
              <a:rPr lang="en-US" smtClean="0"/>
              <a:pPr/>
              <a:t>14</a:t>
            </a:fld>
            <a:endParaRPr lang="en-US"/>
          </a:p>
        </p:txBody>
      </p:sp>
    </p:spTree>
    <p:extLst>
      <p:ext uri="{BB962C8B-B14F-4D97-AF65-F5344CB8AC3E}">
        <p14:creationId xmlns:p14="http://schemas.microsoft.com/office/powerpoint/2010/main" val="1406215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When someone dies without a will, every state has a will for them.  This is called dying “intestate,” or without a last will and testament.</a:t>
            </a:r>
          </a:p>
          <a:p>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Handout:  Intestate Succession</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Wills are typically not read -- or even found -- until days or weeks after a death. That's too late to be of help to the people who must make immediate decisions about the disposition of a body and funeral or memorial services.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Do not keep your end-of-life instructions</a:t>
            </a:r>
            <a:r>
              <a:rPr lang="en-US" sz="1200" kern="1200" baseline="0" dirty="0">
                <a:solidFill>
                  <a:schemeClr val="tx1"/>
                </a:solidFill>
                <a:latin typeface="+mn-lt"/>
                <a:ea typeface="+mn-ea"/>
                <a:cs typeface="+mn-cs"/>
              </a:rPr>
              <a:t> inside your will document.  Make it easy to find!</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8C63F02-9335-437F-A62B-35BEC8A7B00D}" type="slidenum">
              <a:rPr lang="en-US" smtClean="0"/>
              <a:pPr/>
              <a:t>15</a:t>
            </a:fld>
            <a:endParaRPr lang="en-US"/>
          </a:p>
        </p:txBody>
      </p:sp>
    </p:spTree>
    <p:extLst>
      <p:ext uri="{BB962C8B-B14F-4D97-AF65-F5344CB8AC3E}">
        <p14:creationId xmlns:p14="http://schemas.microsoft.com/office/powerpoint/2010/main" val="1208154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My question for you is this:  If you have children who are minors, who would you prefer to have the power to nominate the family that raises your children should both parents pass away”?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Through a will or trust, you can nominate someone with similar values that may also have children the same age as yours.  If you leave it up to the courts by not having a will or trust, there is no guarantee that the judge would choose future parents who love the Lord.</a:t>
            </a:r>
          </a:p>
          <a:p>
            <a:endParaRPr lang="en-US" dirty="0"/>
          </a:p>
        </p:txBody>
      </p:sp>
      <p:sp>
        <p:nvSpPr>
          <p:cNvPr id="4" name="Slide Number Placeholder 3"/>
          <p:cNvSpPr>
            <a:spLocks noGrp="1"/>
          </p:cNvSpPr>
          <p:nvPr>
            <p:ph type="sldNum" sz="quarter" idx="10"/>
          </p:nvPr>
        </p:nvSpPr>
        <p:spPr/>
        <p:txBody>
          <a:bodyPr/>
          <a:lstStyle/>
          <a:p>
            <a:fld id="{B8C63F02-9335-437F-A62B-35BEC8A7B00D}" type="slidenum">
              <a:rPr lang="en-US" smtClean="0"/>
              <a:pPr/>
              <a:t>16</a:t>
            </a:fld>
            <a:endParaRPr lang="en-US"/>
          </a:p>
        </p:txBody>
      </p:sp>
    </p:spTree>
    <p:extLst>
      <p:ext uri="{BB962C8B-B14F-4D97-AF65-F5344CB8AC3E}">
        <p14:creationId xmlns:p14="http://schemas.microsoft.com/office/powerpoint/2010/main" val="999958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 you</a:t>
            </a:r>
            <a:r>
              <a:rPr lang="en-US" baseline="0" dirty="0"/>
              <a:t> have a will?  Does your family know where it is?</a:t>
            </a:r>
          </a:p>
          <a:p>
            <a:endParaRPr lang="en-US" baseline="0" dirty="0"/>
          </a:p>
          <a:p>
            <a:r>
              <a:rPr lang="en-US" baseline="0" dirty="0"/>
              <a:t>Jobs to do after you are gone:</a:t>
            </a:r>
          </a:p>
          <a:p>
            <a:r>
              <a:rPr lang="en-US" baseline="0" dirty="0"/>
              <a:t>Executor/Executrix</a:t>
            </a:r>
          </a:p>
          <a:p>
            <a:endParaRPr lang="en-US" baseline="0" dirty="0"/>
          </a:p>
          <a:p>
            <a:r>
              <a:rPr lang="en-US" baseline="0" dirty="0"/>
              <a:t>What is a decedent: the one who died.</a:t>
            </a:r>
          </a:p>
          <a:p>
            <a:endParaRPr lang="en-US" baseline="0" dirty="0"/>
          </a:p>
          <a:p>
            <a:r>
              <a:rPr lang="en-US" sz="1200" kern="1200" dirty="0">
                <a:solidFill>
                  <a:schemeClr val="tx1"/>
                </a:solidFill>
                <a:latin typeface="+mn-lt"/>
                <a:ea typeface="+mn-ea"/>
                <a:cs typeface="+mn-cs"/>
              </a:rPr>
              <a:t>Just remember:  You can’t escape Death or taxes!</a:t>
            </a: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8C63F02-9335-437F-A62B-35BEC8A7B00D}" type="slidenum">
              <a:rPr lang="en-US" smtClean="0"/>
              <a:pPr/>
              <a:t>17</a:t>
            </a:fld>
            <a:endParaRPr lang="en-US"/>
          </a:p>
        </p:txBody>
      </p:sp>
    </p:spTree>
    <p:extLst>
      <p:ext uri="{BB962C8B-B14F-4D97-AF65-F5344CB8AC3E}">
        <p14:creationId xmlns:p14="http://schemas.microsoft.com/office/powerpoint/2010/main" val="101605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What is Probate?</a:t>
            </a:r>
          </a:p>
          <a:p>
            <a:r>
              <a:rPr lang="en-US" sz="1200" kern="1200" dirty="0">
                <a:solidFill>
                  <a:schemeClr val="tx1"/>
                </a:solidFill>
                <a:latin typeface="+mn-lt"/>
                <a:ea typeface="+mn-ea"/>
                <a:cs typeface="+mn-cs"/>
              </a:rPr>
              <a:t>Probate is the legal process of validating your will.   And again, if you don’t have one, the state has one for you!  Whether you have a handwritten or typewritten will, its validity must be proved in court. This procedure is known as probate, and it generally must take place within four years after death. To probate a will, it must be established in court that the will meets certain requirements.</a:t>
            </a:r>
          </a:p>
          <a:p>
            <a:r>
              <a:rPr lang="en-US" sz="1200" kern="1200" dirty="0">
                <a:solidFill>
                  <a:schemeClr val="tx1"/>
                </a:solidFill>
                <a:latin typeface="+mn-lt"/>
                <a:ea typeface="+mn-ea"/>
                <a:cs typeface="+mn-cs"/>
              </a:rPr>
              <a:t>Most of what happens during probate is essentially clerical.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The probate attorney, or the attorney's secretary, fills in a small mountain of forms and keeps track of filing deadlines.</a:t>
            </a: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8C63F02-9335-437F-A62B-35BEC8A7B00D}" type="slidenum">
              <a:rPr lang="en-US" smtClean="0"/>
              <a:pPr/>
              <a:t>18</a:t>
            </a:fld>
            <a:endParaRPr lang="en-US"/>
          </a:p>
        </p:txBody>
      </p:sp>
    </p:spTree>
    <p:extLst>
      <p:ext uri="{BB962C8B-B14F-4D97-AF65-F5344CB8AC3E}">
        <p14:creationId xmlns:p14="http://schemas.microsoft.com/office/powerpoint/2010/main" val="439618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actual management and settlement of a person’s estate is called the </a:t>
            </a:r>
            <a:r>
              <a:rPr lang="en-US" sz="1200" b="1" kern="1200" dirty="0">
                <a:solidFill>
                  <a:schemeClr val="tx1"/>
                </a:solidFill>
                <a:latin typeface="+mn-lt"/>
                <a:ea typeface="+mn-ea"/>
                <a:cs typeface="+mn-cs"/>
              </a:rPr>
              <a:t>Estate Administration</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Estate administration must be approved by the probate court. </a:t>
            </a:r>
            <a:endParaRPr lang="en-US" dirty="0"/>
          </a:p>
          <a:p>
            <a:endParaRPr lang="en-US" dirty="0"/>
          </a:p>
        </p:txBody>
      </p:sp>
      <p:sp>
        <p:nvSpPr>
          <p:cNvPr id="4" name="Slide Number Placeholder 3"/>
          <p:cNvSpPr>
            <a:spLocks noGrp="1"/>
          </p:cNvSpPr>
          <p:nvPr>
            <p:ph type="sldNum" sz="quarter" idx="10"/>
          </p:nvPr>
        </p:nvSpPr>
        <p:spPr/>
        <p:txBody>
          <a:bodyPr/>
          <a:lstStyle/>
          <a:p>
            <a:fld id="{B8C63F02-9335-437F-A62B-35BEC8A7B00D}" type="slidenum">
              <a:rPr lang="en-US" smtClean="0"/>
              <a:pPr/>
              <a:t>19</a:t>
            </a:fld>
            <a:endParaRPr lang="en-US"/>
          </a:p>
        </p:txBody>
      </p:sp>
    </p:spTree>
    <p:extLst>
      <p:ext uri="{BB962C8B-B14F-4D97-AF65-F5344CB8AC3E}">
        <p14:creationId xmlns:p14="http://schemas.microsoft.com/office/powerpoint/2010/main" val="1319627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Isaiah 38:1-5</a:t>
            </a:r>
          </a:p>
          <a:p>
            <a:r>
              <a:rPr lang="en-US" sz="1200" kern="1200" dirty="0">
                <a:solidFill>
                  <a:schemeClr val="tx1"/>
                </a:solidFill>
                <a:latin typeface="+mn-lt"/>
                <a:ea typeface="+mn-ea"/>
                <a:cs typeface="+mn-cs"/>
              </a:rPr>
              <a:t>38 In those days Hezekiah was sick and near death. And Isaiah the prophet, the son of </a:t>
            </a:r>
            <a:r>
              <a:rPr lang="en-US" sz="1200" kern="1200" dirty="0" err="1">
                <a:solidFill>
                  <a:schemeClr val="tx1"/>
                </a:solidFill>
                <a:latin typeface="+mn-lt"/>
                <a:ea typeface="+mn-ea"/>
                <a:cs typeface="+mn-cs"/>
              </a:rPr>
              <a:t>Amoz</a:t>
            </a:r>
            <a:r>
              <a:rPr lang="en-US" sz="1200" kern="1200" dirty="0">
                <a:solidFill>
                  <a:schemeClr val="tx1"/>
                </a:solidFill>
                <a:latin typeface="+mn-lt"/>
                <a:ea typeface="+mn-ea"/>
                <a:cs typeface="+mn-cs"/>
              </a:rPr>
              <a:t>, went to him and said to him, “Thus says the Lord: ‘Set your house in order, for you shall die and not live.’”</a:t>
            </a:r>
          </a:p>
          <a:p>
            <a:r>
              <a:rPr lang="en-US" sz="1200" kern="1200" dirty="0">
                <a:solidFill>
                  <a:schemeClr val="tx1"/>
                </a:solidFill>
                <a:latin typeface="+mn-lt"/>
                <a:ea typeface="+mn-ea"/>
                <a:cs typeface="+mn-cs"/>
              </a:rPr>
              <a:t>2 Then Hezekiah turned his face toward the wall, and prayed to the Lord, 3 and said, “Remember now, O Lord, I pray, how I have walked before You in truth and with a loyal heart, and have done what is good in Your sight.” And Hezekiah wept bitterly.</a:t>
            </a:r>
          </a:p>
          <a:p>
            <a:r>
              <a:rPr lang="en-US" sz="1200" kern="1200" dirty="0">
                <a:solidFill>
                  <a:schemeClr val="tx1"/>
                </a:solidFill>
                <a:latin typeface="+mn-lt"/>
                <a:ea typeface="+mn-ea"/>
                <a:cs typeface="+mn-cs"/>
              </a:rPr>
              <a:t>4 And the word of the Lord came to Isaiah, saying, 5 “Go and tell Hezekiah, ‘Thus says the Lord, the God of David your father: “I have heard your prayer, I have seen your tears; surely I will add to your days fifteen years." </a:t>
            </a:r>
          </a:p>
          <a:p>
            <a:endParaRPr lang="en-US" dirty="0"/>
          </a:p>
        </p:txBody>
      </p:sp>
      <p:sp>
        <p:nvSpPr>
          <p:cNvPr id="4" name="Slide Number Placeholder 3"/>
          <p:cNvSpPr>
            <a:spLocks noGrp="1"/>
          </p:cNvSpPr>
          <p:nvPr>
            <p:ph type="sldNum" sz="quarter" idx="10"/>
          </p:nvPr>
        </p:nvSpPr>
        <p:spPr/>
        <p:txBody>
          <a:bodyPr/>
          <a:lstStyle/>
          <a:p>
            <a:fld id="{B8C63F02-9335-437F-A62B-35BEC8A7B00D}" type="slidenum">
              <a:rPr lang="en-US" smtClean="0"/>
              <a:pPr/>
              <a:t>2</a:t>
            </a:fld>
            <a:endParaRPr lang="en-US"/>
          </a:p>
        </p:txBody>
      </p:sp>
    </p:spTree>
    <p:extLst>
      <p:ext uri="{BB962C8B-B14F-4D97-AF65-F5344CB8AC3E}">
        <p14:creationId xmlns:p14="http://schemas.microsoft.com/office/powerpoint/2010/main" val="434236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Estate administration involves the following steps: </a:t>
            </a:r>
          </a:p>
          <a:p>
            <a:r>
              <a:rPr lang="en-US" sz="1200" kern="1200" dirty="0">
                <a:solidFill>
                  <a:schemeClr val="tx1"/>
                </a:solidFill>
                <a:latin typeface="+mn-lt"/>
                <a:ea typeface="+mn-ea"/>
                <a:cs typeface="+mn-cs"/>
              </a:rPr>
              <a:t>1. collection of the decedent’s assets; </a:t>
            </a:r>
          </a:p>
          <a:p>
            <a:r>
              <a:rPr lang="en-US" sz="1200" kern="1200" dirty="0">
                <a:solidFill>
                  <a:schemeClr val="tx1"/>
                </a:solidFill>
                <a:latin typeface="+mn-lt"/>
                <a:ea typeface="+mn-ea"/>
                <a:cs typeface="+mn-cs"/>
              </a:rPr>
              <a:t>2. payment of debts and claims against the estate; </a:t>
            </a:r>
          </a:p>
          <a:p>
            <a:r>
              <a:rPr lang="en-US" sz="1200" kern="1200" dirty="0">
                <a:solidFill>
                  <a:schemeClr val="tx1"/>
                </a:solidFill>
                <a:latin typeface="+mn-lt"/>
                <a:ea typeface="+mn-ea"/>
                <a:cs typeface="+mn-cs"/>
              </a:rPr>
              <a:t>3. payment of estate taxes, if any; </a:t>
            </a:r>
          </a:p>
          <a:p>
            <a:r>
              <a:rPr lang="en-US" sz="1200" kern="1200" dirty="0">
                <a:solidFill>
                  <a:schemeClr val="tx1"/>
                </a:solidFill>
                <a:latin typeface="+mn-lt"/>
                <a:ea typeface="+mn-ea"/>
                <a:cs typeface="+mn-cs"/>
              </a:rPr>
              <a:t>4. determination of heirs if the decedent died without a will</a:t>
            </a:r>
          </a:p>
          <a:p>
            <a:r>
              <a:rPr lang="en-US" sz="1200" kern="1200" dirty="0">
                <a:solidFill>
                  <a:schemeClr val="tx1"/>
                </a:solidFill>
                <a:latin typeface="+mn-lt"/>
                <a:ea typeface="+mn-ea"/>
                <a:cs typeface="+mn-cs"/>
              </a:rPr>
              <a:t>5. distribution of the remainder of the estate to those entitled to it.</a:t>
            </a:r>
          </a:p>
          <a:p>
            <a:endParaRPr lang="en-US" dirty="0"/>
          </a:p>
          <a:p>
            <a:r>
              <a:rPr lang="en-US" sz="1200" kern="1200" dirty="0">
                <a:solidFill>
                  <a:schemeClr val="tx1"/>
                </a:solidFill>
                <a:latin typeface="+mn-lt"/>
                <a:ea typeface="+mn-ea"/>
                <a:cs typeface="+mn-cs"/>
              </a:rPr>
              <a:t>Although the time frame may take 3 months, I have seen wills take 2 years to probate in Texas.  While this process is in play, often the assets cannot be liquidated or divided among heirs.</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Should you not have a will when you die, this is the most costly option for your estate.  The state must appoint a law firm to verify heirs.  It gets more expensive from there if some of the heirs are minors, and a guardian needs to be appointed.</a:t>
            </a:r>
          </a:p>
          <a:p>
            <a:endParaRPr lang="en-US" dirty="0"/>
          </a:p>
        </p:txBody>
      </p:sp>
      <p:sp>
        <p:nvSpPr>
          <p:cNvPr id="4" name="Slide Number Placeholder 3"/>
          <p:cNvSpPr>
            <a:spLocks noGrp="1"/>
          </p:cNvSpPr>
          <p:nvPr>
            <p:ph type="sldNum" sz="quarter" idx="10"/>
          </p:nvPr>
        </p:nvSpPr>
        <p:spPr/>
        <p:txBody>
          <a:bodyPr/>
          <a:lstStyle/>
          <a:p>
            <a:fld id="{B8C63F02-9335-437F-A62B-35BEC8A7B00D}" type="slidenum">
              <a:rPr lang="en-US" smtClean="0"/>
              <a:pPr/>
              <a:t>20</a:t>
            </a:fld>
            <a:endParaRPr lang="en-US"/>
          </a:p>
        </p:txBody>
      </p:sp>
    </p:spTree>
    <p:extLst>
      <p:ext uri="{BB962C8B-B14F-4D97-AF65-F5344CB8AC3E}">
        <p14:creationId xmlns:p14="http://schemas.microsoft.com/office/powerpoint/2010/main" val="1914744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latin typeface="+mn-lt"/>
                <a:ea typeface="+mn-ea"/>
                <a:cs typeface="+mn-cs"/>
              </a:rPr>
              <a:t>As far as the probate process goes, there are certain things that may avoid probate in some states.</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I call this, “How to save your family time, money, and hassle.”</a:t>
            </a:r>
          </a:p>
          <a:p>
            <a:r>
              <a:rPr lang="en-US" sz="1200" b="1" kern="1200" dirty="0">
                <a:solidFill>
                  <a:schemeClr val="tx1"/>
                </a:solidFill>
                <a:latin typeface="+mn-lt"/>
                <a:ea typeface="+mn-ea"/>
                <a:cs typeface="+mn-cs"/>
              </a:rPr>
              <a:t>May I get into the weeds for a moment?</a:t>
            </a:r>
          </a:p>
          <a:p>
            <a:endParaRPr lang="en-US" dirty="0"/>
          </a:p>
          <a:p>
            <a:r>
              <a:rPr lang="en-US" sz="1200" b="1" kern="1200" dirty="0">
                <a:solidFill>
                  <a:schemeClr val="tx1"/>
                </a:solidFill>
                <a:latin typeface="+mn-lt"/>
                <a:ea typeface="+mn-ea"/>
                <a:cs typeface="+mn-cs"/>
              </a:rPr>
              <a:t>Living trusts</a:t>
            </a:r>
          </a:p>
          <a:p>
            <a:r>
              <a:rPr lang="en-US" sz="1200" kern="1200" dirty="0">
                <a:solidFill>
                  <a:schemeClr val="tx1"/>
                </a:solidFill>
                <a:latin typeface="+mn-lt"/>
                <a:ea typeface="+mn-ea"/>
                <a:cs typeface="+mn-cs"/>
              </a:rPr>
              <a:t>In some states, you can make a living trust to avoid probate for virtually any asset you own -- real estate, bank accounts, vehicles, and so on. You need to create a trust document (similar to a will), naming someone to take over as trustee after your death (called a successor trustee). Then -- and this is crucial -- you must transfer ownership of your property to yourself as the trustee of the trust. Once all that's done, the property will be controlled by the terms of the trust. At your death, your successor trustee will be able to transfer it to the trust beneficiaries without probate court proceedings.</a:t>
            </a:r>
          </a:p>
          <a:p>
            <a:r>
              <a:rPr lang="en-US" sz="1200" b="1" kern="1200" dirty="0">
                <a:solidFill>
                  <a:schemeClr val="tx1"/>
                </a:solidFill>
                <a:latin typeface="+mn-lt"/>
                <a:ea typeface="+mn-ea"/>
                <a:cs typeface="+mn-cs"/>
              </a:rPr>
              <a:t>Joint ownership</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If you own property jointly with someone else, and this ownership includes the "right of survivorship," then the surviving owner automatically owns the property when the other owner dies. Generally speaking, no probate will be necessary to transfer the property, but it will take some paperwork to show that title to the property is held solely by the surviving owner.</a:t>
            </a:r>
          </a:p>
          <a:p>
            <a:r>
              <a:rPr lang="en-US" sz="1200" kern="1200" dirty="0">
                <a:solidFill>
                  <a:schemeClr val="tx1"/>
                </a:solidFill>
                <a:latin typeface="+mn-lt"/>
                <a:ea typeface="+mn-ea"/>
                <a:cs typeface="+mn-cs"/>
              </a:rPr>
              <a:t>In some states, two forms of joint ownership have the right of survivorship:</a:t>
            </a:r>
          </a:p>
          <a:p>
            <a:r>
              <a:rPr lang="en-US" sz="1200" b="1" kern="1200" dirty="0">
                <a:solidFill>
                  <a:schemeClr val="tx1"/>
                </a:solidFill>
                <a:latin typeface="+mn-lt"/>
                <a:ea typeface="+mn-ea"/>
                <a:cs typeface="+mn-cs"/>
              </a:rPr>
              <a:t>Joint tenancy w</a:t>
            </a:r>
            <a:r>
              <a:rPr lang="en-US" sz="1200" kern="1200" dirty="0">
                <a:solidFill>
                  <a:schemeClr val="tx1"/>
                </a:solidFill>
                <a:latin typeface="+mn-lt"/>
                <a:ea typeface="+mn-ea"/>
                <a:cs typeface="+mn-cs"/>
              </a:rPr>
              <a:t>orks when couples (married or not) acquire real estate, vehicles, bank accounts or other valuable property together. In this case, each owner, called a joint tenant, must own an equal share. To establish joint tenancy, owners must sign a joint tenancy agreement.</a:t>
            </a:r>
          </a:p>
          <a:p>
            <a:r>
              <a:rPr lang="en-US" sz="1200" kern="1200" dirty="0">
                <a:solidFill>
                  <a:schemeClr val="tx1"/>
                </a:solidFill>
                <a:latin typeface="+mn-lt"/>
                <a:ea typeface="+mn-ea"/>
                <a:cs typeface="+mn-cs"/>
              </a:rPr>
              <a:t>In some states, married couples can sign an agreement to own property together as "</a:t>
            </a:r>
            <a:r>
              <a:rPr lang="en-US" sz="1200" b="1" kern="1200" dirty="0">
                <a:solidFill>
                  <a:schemeClr val="tx1"/>
                </a:solidFill>
                <a:latin typeface="+mn-lt"/>
                <a:ea typeface="+mn-ea"/>
                <a:cs typeface="+mn-cs"/>
              </a:rPr>
              <a:t>survivorship community property</a:t>
            </a:r>
            <a:r>
              <a:rPr lang="en-US" sz="1200" kern="1200" dirty="0">
                <a:solidFill>
                  <a:schemeClr val="tx1"/>
                </a:solidFill>
                <a:latin typeface="+mn-lt"/>
                <a:ea typeface="+mn-ea"/>
                <a:cs typeface="+mn-cs"/>
              </a:rPr>
              <a:t>.”  Owning property this way avoids probate when one spouse dies, and the other becomes sole owner. </a:t>
            </a:r>
          </a:p>
          <a:p>
            <a:r>
              <a:rPr lang="en-US" sz="1200" b="1" kern="1200" dirty="0">
                <a:solidFill>
                  <a:schemeClr val="tx1"/>
                </a:solidFill>
                <a:latin typeface="+mn-lt"/>
                <a:ea typeface="+mn-ea"/>
                <a:cs typeface="+mn-cs"/>
              </a:rPr>
              <a:t>Payable-on-death designations for bank accounts</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some states, you can add a "payable-on-death" (POD) designation to bank accounts such as savings accounts or certificates of deposit. You still control all the money in the account -- your POD beneficiary has no rights to the money, and you can spend it all if you want. At your death, the beneficiary can claim the money directly from the bank, without probate court proceedings.</a:t>
            </a:r>
          </a:p>
          <a:p>
            <a:r>
              <a:rPr lang="en-US" sz="1200" kern="1200" dirty="0">
                <a:solidFill>
                  <a:schemeClr val="tx1"/>
                </a:solidFill>
                <a:latin typeface="+mn-lt"/>
                <a:ea typeface="+mn-ea"/>
                <a:cs typeface="+mn-cs"/>
              </a:rPr>
              <a:t>Some states may permit a </a:t>
            </a:r>
            <a:r>
              <a:rPr lang="en-US" sz="1200" b="1" kern="1200" dirty="0">
                <a:solidFill>
                  <a:schemeClr val="tx1"/>
                </a:solidFill>
                <a:latin typeface="+mn-lt"/>
                <a:ea typeface="+mn-ea"/>
                <a:cs typeface="+mn-cs"/>
              </a:rPr>
              <a:t>transfer-on-death</a:t>
            </a:r>
            <a:r>
              <a:rPr lang="en-US" sz="1200" kern="1200" dirty="0">
                <a:solidFill>
                  <a:schemeClr val="tx1"/>
                </a:solidFill>
                <a:latin typeface="+mn-lt"/>
                <a:ea typeface="+mn-ea"/>
                <a:cs typeface="+mn-cs"/>
              </a:rPr>
              <a:t> (TOD) form.</a:t>
            </a:r>
          </a:p>
          <a:p>
            <a:r>
              <a:rPr lang="en-US" sz="1200" b="1" kern="1200" dirty="0">
                <a:solidFill>
                  <a:schemeClr val="tx1"/>
                </a:solidFill>
                <a:latin typeface="+mn-lt"/>
                <a:ea typeface="+mn-ea"/>
                <a:cs typeface="+mn-cs"/>
              </a:rPr>
              <a:t>Transfer-on-death deeds for real estate</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Some states may permit transfer-on-death deeds. These deeds are sometimes called beneficiary deeds. You sign and record the deed now, but it doesn't take effect until your death. You can revoke the deed or sell the property at any time; the beneficiary you name on the deed has no rights until your death.</a:t>
            </a:r>
          </a:p>
          <a:p>
            <a:r>
              <a:rPr lang="en-US" sz="1200" b="1" kern="1200" dirty="0">
                <a:solidFill>
                  <a:schemeClr val="tx1"/>
                </a:solidFill>
                <a:latin typeface="+mn-lt"/>
                <a:ea typeface="+mn-ea"/>
                <a:cs typeface="+mn-cs"/>
              </a:rPr>
              <a:t>Transfer-on-death registration for vehicles not allowed in some states.</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Simplified probate procedures</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Even if you don't do any planning to avoid probate, your estate may qualify for a simplified "small estate" probate procedures, depending on the state where you live.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Retirement accounts normally are transferred to the beneficiary you recorded in your IRA’s and 401K paperwork.</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8C63F02-9335-437F-A62B-35BEC8A7B00D}" type="slidenum">
              <a:rPr lang="en-US" smtClean="0"/>
              <a:pPr/>
              <a:t>21</a:t>
            </a:fld>
            <a:endParaRPr lang="en-US"/>
          </a:p>
        </p:txBody>
      </p:sp>
    </p:spTree>
    <p:extLst>
      <p:ext uri="{BB962C8B-B14F-4D97-AF65-F5344CB8AC3E}">
        <p14:creationId xmlns:p14="http://schemas.microsoft.com/office/powerpoint/2010/main" val="1071789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latin typeface="+mn-lt"/>
                <a:ea typeface="+mn-ea"/>
                <a:cs typeface="+mn-cs"/>
              </a:rPr>
              <a:t>How expensive is Probate?</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There is one general rule:  If you fail to do estate planning, it will cost your heirs much more money than if you have a written plan.</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Your assets are generally frozen until the administrator completes each step.</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Estate Administration is the handling of your affairs after you pass away.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This could mean that after an independent executor or administrator is approved and an inventory of estate assets is filed with the court, the executor or administrator can simply take care of the administration of the estate without any further court involvement or supervision.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The independent executor or administrator is free to settle with creditors, set aside the homestead and other exempt property, manage the property of the estate, sell assets for payment of debts or taxes, and distribute the remaining estate to those entitled to it.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Thus, independent administration avoids the costs and delays associated with a court-supervised estate administration.  On the other hand, a court-supervised estate and probate administrator must seek court approval before doing any of these acts and it will be a pain.</a:t>
            </a:r>
          </a:p>
          <a:p>
            <a:r>
              <a:rPr lang="en-US" sz="1200" kern="1200" dirty="0">
                <a:solidFill>
                  <a:schemeClr val="tx1"/>
                </a:solidFill>
                <a:latin typeface="+mn-lt"/>
                <a:ea typeface="+mn-ea"/>
                <a:cs typeface="+mn-cs"/>
              </a:rPr>
              <a:t> </a:t>
            </a:r>
          </a:p>
          <a:p>
            <a:endParaRPr lang="en-US" dirty="0"/>
          </a:p>
          <a:p>
            <a:endParaRPr lang="en-US" dirty="0"/>
          </a:p>
        </p:txBody>
      </p:sp>
      <p:sp>
        <p:nvSpPr>
          <p:cNvPr id="4" name="Slide Number Placeholder 3"/>
          <p:cNvSpPr>
            <a:spLocks noGrp="1"/>
          </p:cNvSpPr>
          <p:nvPr>
            <p:ph type="sldNum" sz="quarter" idx="10"/>
          </p:nvPr>
        </p:nvSpPr>
        <p:spPr/>
        <p:txBody>
          <a:bodyPr/>
          <a:lstStyle/>
          <a:p>
            <a:fld id="{B8C63F02-9335-437F-A62B-35BEC8A7B00D}" type="slidenum">
              <a:rPr lang="en-US" smtClean="0"/>
              <a:pPr/>
              <a:t>22</a:t>
            </a:fld>
            <a:endParaRPr lang="en-US"/>
          </a:p>
        </p:txBody>
      </p:sp>
    </p:spTree>
    <p:extLst>
      <p:ext uri="{BB962C8B-B14F-4D97-AF65-F5344CB8AC3E}">
        <p14:creationId xmlns:p14="http://schemas.microsoft.com/office/powerpoint/2010/main" val="478892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Finally, a will becomes public record after your death and must be filed with the county court within 4 years after death.</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Next week we’ll cover Living trusts. </a:t>
            </a: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8C63F02-9335-437F-A62B-35BEC8A7B00D}" type="slidenum">
              <a:rPr lang="en-US" smtClean="0"/>
              <a:pPr/>
              <a:t>23</a:t>
            </a:fld>
            <a:endParaRPr lang="en-US"/>
          </a:p>
        </p:txBody>
      </p:sp>
    </p:spTree>
    <p:extLst>
      <p:ext uri="{BB962C8B-B14F-4D97-AF65-F5344CB8AC3E}">
        <p14:creationId xmlns:p14="http://schemas.microsoft.com/office/powerpoint/2010/main" val="2119896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days of our lives are like a bank account.  In this analogy, each dollar in the account represents a day.  God put the money in the account.  YOU cannot add to the account, although you may earn some interest by exercising, eating right and getting rest, along with having healthy relationships and not jumping off any cliffs.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God made a specific deposit to your life account just as he did in Hezekiah’s account!</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Unlike a bank account, you can’t check the balance.  Only God has the password to know how many days we each have remaining.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Psalm 139:16 reminds us that God is in control.  Every day of our lives were recorded in his book. Every moment was laid out before a single day had passed.</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Isn’t God truly good!  He has our lives under control from before we were conceived!</a:t>
            </a:r>
          </a:p>
          <a:p>
            <a:endParaRPr lang="en-US" dirty="0"/>
          </a:p>
        </p:txBody>
      </p:sp>
      <p:sp>
        <p:nvSpPr>
          <p:cNvPr id="4" name="Slide Number Placeholder 3"/>
          <p:cNvSpPr>
            <a:spLocks noGrp="1"/>
          </p:cNvSpPr>
          <p:nvPr>
            <p:ph type="sldNum" sz="quarter" idx="10"/>
          </p:nvPr>
        </p:nvSpPr>
        <p:spPr/>
        <p:txBody>
          <a:bodyPr/>
          <a:lstStyle/>
          <a:p>
            <a:fld id="{B8C63F02-9335-437F-A62B-35BEC8A7B00D}" type="slidenum">
              <a:rPr lang="en-US" smtClean="0"/>
              <a:pPr/>
              <a:t>3</a:t>
            </a:fld>
            <a:endParaRPr lang="en-US"/>
          </a:p>
        </p:txBody>
      </p:sp>
    </p:spTree>
    <p:extLst>
      <p:ext uri="{BB962C8B-B14F-4D97-AF65-F5344CB8AC3E}">
        <p14:creationId xmlns:p14="http://schemas.microsoft.com/office/powerpoint/2010/main" val="1065994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Welcome to Estate Planning!</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Over the next four weeks we will cover:</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Week 1</a:t>
            </a:r>
          </a:p>
          <a:p>
            <a:r>
              <a:rPr lang="en-US" sz="1200" kern="1200" dirty="0">
                <a:solidFill>
                  <a:schemeClr val="tx1"/>
                </a:solidFill>
                <a:latin typeface="+mn-lt"/>
                <a:ea typeface="+mn-ea"/>
                <a:cs typeface="+mn-cs"/>
              </a:rPr>
              <a:t>Considering your lifetime – How much time do you have left?  We will cover a few basic thoughts on having a will along with some</a:t>
            </a:r>
            <a:r>
              <a:rPr lang="en-US" sz="1200" kern="1200" baseline="0" dirty="0">
                <a:solidFill>
                  <a:schemeClr val="tx1"/>
                </a:solidFill>
                <a:latin typeface="+mn-lt"/>
                <a:ea typeface="+mn-ea"/>
                <a:cs typeface="+mn-cs"/>
              </a:rPr>
              <a:t> terminology of the process.</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Week 2</a:t>
            </a:r>
          </a:p>
          <a:p>
            <a:r>
              <a:rPr lang="en-US" sz="1200" kern="1200" dirty="0">
                <a:solidFill>
                  <a:schemeClr val="tx1"/>
                </a:solidFill>
                <a:latin typeface="+mn-lt"/>
                <a:ea typeface="+mn-ea"/>
                <a:cs typeface="+mn-cs"/>
              </a:rPr>
              <a:t>In session two we will cover caring for aging parents</a:t>
            </a:r>
            <a:r>
              <a:rPr lang="en-US" sz="1200" kern="1200" baseline="0" dirty="0">
                <a:solidFill>
                  <a:schemeClr val="tx1"/>
                </a:solidFill>
                <a:latin typeface="+mn-lt"/>
                <a:ea typeface="+mn-ea"/>
                <a:cs typeface="+mn-cs"/>
              </a:rPr>
              <a:t>.  We will also discuss when you may need a trust.</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Week 3</a:t>
            </a:r>
          </a:p>
          <a:p>
            <a:r>
              <a:rPr lang="en-US" sz="1200" kern="1200" dirty="0">
                <a:solidFill>
                  <a:schemeClr val="tx1"/>
                </a:solidFill>
                <a:latin typeface="+mn-lt"/>
                <a:ea typeface="+mn-ea"/>
                <a:cs typeface="+mn-cs"/>
              </a:rPr>
              <a:t>Providing for your family after you are gone is a very important consideration.  In this section, we’ll cover life insurance</a:t>
            </a:r>
            <a:r>
              <a:rPr lang="en-US" sz="1200" kern="1200" baseline="0" dirty="0">
                <a:solidFill>
                  <a:schemeClr val="tx1"/>
                </a:solidFill>
                <a:latin typeface="+mn-lt"/>
                <a:ea typeface="+mn-ea"/>
                <a:cs typeface="+mn-cs"/>
              </a:rPr>
              <a:t> and a few other financial topics.</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Week 4</a:t>
            </a:r>
          </a:p>
          <a:p>
            <a:r>
              <a:rPr lang="en-US" sz="1200" kern="1200" dirty="0">
                <a:solidFill>
                  <a:schemeClr val="tx1"/>
                </a:solidFill>
                <a:latin typeface="+mn-lt"/>
                <a:ea typeface="+mn-ea"/>
                <a:cs typeface="+mn-cs"/>
              </a:rPr>
              <a:t>This is my favorite</a:t>
            </a:r>
            <a:r>
              <a:rPr lang="en-US" sz="1200" kern="1200" baseline="0" dirty="0">
                <a:solidFill>
                  <a:schemeClr val="tx1"/>
                </a:solidFill>
                <a:latin typeface="+mn-lt"/>
                <a:ea typeface="+mn-ea"/>
                <a:cs typeface="+mn-cs"/>
              </a:rPr>
              <a:t> chapter.  We turn our hearts to eternity and leaving a legacy.</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Each week you will leave with more information than you ever wanted to know about estate planning,</a:t>
            </a:r>
            <a:r>
              <a:rPr lang="en-US" sz="1200" kern="1200" baseline="0" dirty="0">
                <a:solidFill>
                  <a:schemeClr val="tx1"/>
                </a:solidFill>
                <a:latin typeface="+mn-lt"/>
                <a:ea typeface="+mn-ea"/>
                <a:cs typeface="+mn-cs"/>
              </a:rPr>
              <a:t> including </a:t>
            </a:r>
            <a:r>
              <a:rPr lang="en-US" sz="1200" kern="1200" dirty="0">
                <a:solidFill>
                  <a:schemeClr val="tx1"/>
                </a:solidFill>
                <a:latin typeface="+mn-lt"/>
                <a:ea typeface="+mn-ea"/>
                <a:cs typeface="+mn-cs"/>
              </a:rPr>
              <a:t>practical ideas that many of your loved ones would probably like to know.</a:t>
            </a:r>
          </a:p>
          <a:p>
            <a:endParaRPr lang="en-US" dirty="0"/>
          </a:p>
        </p:txBody>
      </p:sp>
      <p:sp>
        <p:nvSpPr>
          <p:cNvPr id="4" name="Slide Number Placeholder 3"/>
          <p:cNvSpPr>
            <a:spLocks noGrp="1"/>
          </p:cNvSpPr>
          <p:nvPr>
            <p:ph type="sldNum" sz="quarter" idx="10"/>
          </p:nvPr>
        </p:nvSpPr>
        <p:spPr/>
        <p:txBody>
          <a:bodyPr/>
          <a:lstStyle/>
          <a:p>
            <a:fld id="{B8C63F02-9335-437F-A62B-35BEC8A7B00D}" type="slidenum">
              <a:rPr lang="en-US" smtClean="0"/>
              <a:pPr/>
              <a:t>4</a:t>
            </a:fld>
            <a:endParaRPr lang="en-US"/>
          </a:p>
        </p:txBody>
      </p:sp>
    </p:spTree>
    <p:extLst>
      <p:ext uri="{BB962C8B-B14F-4D97-AF65-F5344CB8AC3E}">
        <p14:creationId xmlns:p14="http://schemas.microsoft.com/office/powerpoint/2010/main" val="1860389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Ask your neighbor:</a:t>
            </a:r>
          </a:p>
          <a:p>
            <a:r>
              <a:rPr lang="en-US" sz="1200" kern="1200" dirty="0">
                <a:solidFill>
                  <a:schemeClr val="tx1"/>
                </a:solidFill>
                <a:latin typeface="+mn-lt"/>
                <a:ea typeface="+mn-ea"/>
                <a:cs typeface="+mn-cs"/>
              </a:rPr>
              <a:t>How many weekends do you have left?</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If you are 59 ½ and live to age 85, you have 1,326 weekends left on planet earth.</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Psalm 90:10a and verse 12.</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The days of our lives are seventy years;</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And if by reason of strength they are eighty years,</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So teach us to number our days,</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That we may gain a heart of wisdom.</a:t>
            </a:r>
          </a:p>
          <a:p>
            <a:endParaRPr lang="en-US" dirty="0"/>
          </a:p>
        </p:txBody>
      </p:sp>
      <p:sp>
        <p:nvSpPr>
          <p:cNvPr id="4" name="Slide Number Placeholder 3"/>
          <p:cNvSpPr>
            <a:spLocks noGrp="1"/>
          </p:cNvSpPr>
          <p:nvPr>
            <p:ph type="sldNum" sz="quarter" idx="10"/>
          </p:nvPr>
        </p:nvSpPr>
        <p:spPr/>
        <p:txBody>
          <a:bodyPr/>
          <a:lstStyle/>
          <a:p>
            <a:fld id="{B8C63F02-9335-437F-A62B-35BEC8A7B00D}" type="slidenum">
              <a:rPr lang="en-US" smtClean="0"/>
              <a:pPr/>
              <a:t>5</a:t>
            </a:fld>
            <a:endParaRPr lang="en-US"/>
          </a:p>
        </p:txBody>
      </p:sp>
    </p:spTree>
    <p:extLst>
      <p:ext uri="{BB962C8B-B14F-4D97-AF65-F5344CB8AC3E}">
        <p14:creationId xmlns:p14="http://schemas.microsoft.com/office/powerpoint/2010/main" val="21251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At the time our family has some of the highest emotions and pain, unless you preplan the details of your end of life celebration, you will automatically leave it to your family to do this when they are hurting.</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It may be hard to talk about a few things today, but it will be even more difficult if you leave it for your spouse and family to do it when you are gone.</a:t>
            </a:r>
          </a:p>
          <a:p>
            <a:endParaRPr lang="en-US" dirty="0"/>
          </a:p>
          <a:p>
            <a:r>
              <a:rPr lang="en-US" sz="1200" kern="1200" dirty="0">
                <a:solidFill>
                  <a:schemeClr val="tx1"/>
                </a:solidFill>
                <a:latin typeface="+mn-lt"/>
                <a:ea typeface="+mn-ea"/>
                <a:cs typeface="+mn-cs"/>
              </a:rPr>
              <a:t>There are a number</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of things to consider when</a:t>
            </a:r>
            <a:r>
              <a:rPr lang="en-US" sz="1200" kern="1200" baseline="0" dirty="0">
                <a:solidFill>
                  <a:schemeClr val="tx1"/>
                </a:solidFill>
                <a:latin typeface="+mn-lt"/>
                <a:ea typeface="+mn-ea"/>
                <a:cs typeface="+mn-cs"/>
              </a:rPr>
              <a:t> a loved one passes away</a:t>
            </a:r>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As Bob Hope &amp; his wife worked through his end-of-life details, his wife asked him where he wanted to be buried?  Bob thought about it and replied, “Honey, I really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don’t care.  Why don’t you surprise me!”</a:t>
            </a:r>
          </a:p>
          <a:p>
            <a:endParaRPr lang="en-US" dirty="0"/>
          </a:p>
        </p:txBody>
      </p:sp>
      <p:sp>
        <p:nvSpPr>
          <p:cNvPr id="4" name="Slide Number Placeholder 3"/>
          <p:cNvSpPr>
            <a:spLocks noGrp="1"/>
          </p:cNvSpPr>
          <p:nvPr>
            <p:ph type="sldNum" sz="quarter" idx="10"/>
          </p:nvPr>
        </p:nvSpPr>
        <p:spPr/>
        <p:txBody>
          <a:bodyPr/>
          <a:lstStyle/>
          <a:p>
            <a:fld id="{B8C63F02-9335-437F-A62B-35BEC8A7B00D}" type="slidenum">
              <a:rPr lang="en-US" smtClean="0"/>
              <a:pPr/>
              <a:t>6</a:t>
            </a:fld>
            <a:endParaRPr lang="en-US"/>
          </a:p>
        </p:txBody>
      </p:sp>
    </p:spTree>
    <p:extLst>
      <p:ext uri="{BB962C8B-B14F-4D97-AF65-F5344CB8AC3E}">
        <p14:creationId xmlns:p14="http://schemas.microsoft.com/office/powerpoint/2010/main" val="396097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Why leave written instructions?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Many family members and friends find that discussing these matters ahead of time is great relief -- especially if a person is elderly or in poor health and death is expected soon.</a:t>
            </a:r>
          </a:p>
          <a:p>
            <a:r>
              <a:rPr lang="en-US" sz="1200" kern="1200" dirty="0">
                <a:solidFill>
                  <a:schemeClr val="tx1"/>
                </a:solidFill>
                <a:latin typeface="+mn-lt"/>
                <a:ea typeface="+mn-ea"/>
                <a:cs typeface="+mn-cs"/>
              </a:rPr>
              <a:t>Making plans can also save money. For many people, end of life services cost more than anything they bought during their lives except homes and cars. </a:t>
            </a:r>
          </a:p>
          <a:p>
            <a:endParaRPr lang="en-US" dirty="0"/>
          </a:p>
        </p:txBody>
      </p:sp>
      <p:sp>
        <p:nvSpPr>
          <p:cNvPr id="4" name="Slide Number Placeholder 3"/>
          <p:cNvSpPr>
            <a:spLocks noGrp="1"/>
          </p:cNvSpPr>
          <p:nvPr>
            <p:ph type="sldNum" sz="quarter" idx="10"/>
          </p:nvPr>
        </p:nvSpPr>
        <p:spPr/>
        <p:txBody>
          <a:bodyPr/>
          <a:lstStyle/>
          <a:p>
            <a:fld id="{B8C63F02-9335-437F-A62B-35BEC8A7B00D}" type="slidenum">
              <a:rPr lang="en-US" smtClean="0"/>
              <a:pPr/>
              <a:t>7</a:t>
            </a:fld>
            <a:endParaRPr lang="en-US"/>
          </a:p>
        </p:txBody>
      </p:sp>
    </p:spTree>
    <p:extLst>
      <p:ext uri="{BB962C8B-B14F-4D97-AF65-F5344CB8AC3E}">
        <p14:creationId xmlns:p14="http://schemas.microsoft.com/office/powerpoint/2010/main" val="461093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latin typeface="+mn-lt"/>
                <a:ea typeface="+mn-ea"/>
                <a:cs typeface="+mn-cs"/>
              </a:rPr>
              <a:t>Where is the best place to leave written instructions for final arrangements?</a:t>
            </a:r>
          </a:p>
          <a:p>
            <a:r>
              <a:rPr lang="en-US" sz="1200" kern="1200" dirty="0">
                <a:solidFill>
                  <a:schemeClr val="tx1"/>
                </a:solidFill>
                <a:latin typeface="+mn-lt"/>
                <a:ea typeface="+mn-ea"/>
                <a:cs typeface="+mn-cs"/>
              </a:rPr>
              <a:t>You have many options for writing down your wishes and plans. If you like, you can write a simple letter to your executor and other loved ones that spells out the details of your final arrangements.</a:t>
            </a:r>
          </a:p>
          <a:p>
            <a:r>
              <a:rPr lang="en-US" sz="1200" kern="1200" dirty="0">
                <a:solidFill>
                  <a:schemeClr val="tx1"/>
                </a:solidFill>
                <a:latin typeface="+mn-lt"/>
                <a:ea typeface="+mn-ea"/>
                <a:cs typeface="+mn-cs"/>
              </a:rPr>
              <a:t>Whatever method you choose, be certain to talk to your loved ones about your plans. If you write down what you want, let them know where the information is stored and how to get to it when the time comes.  Don't leave this letter of instructions inside your will packet!</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It's a good idea to review your plans every year or two to be sure they still reflect your wishes. Update your letter or other instructions if you change any of the details of your arrangements.</a:t>
            </a:r>
          </a:p>
          <a:p>
            <a:endParaRPr lang="en-US" dirty="0"/>
          </a:p>
          <a:p>
            <a:r>
              <a:rPr lang="en-US" sz="1200" kern="1200" dirty="0">
                <a:solidFill>
                  <a:schemeClr val="tx1"/>
                </a:solidFill>
                <a:latin typeface="+mn-lt"/>
                <a:ea typeface="+mn-ea"/>
                <a:cs typeface="+mn-cs"/>
              </a:rPr>
              <a:t>Why should I leave written instructions for the disposition of my body?</a:t>
            </a:r>
          </a:p>
          <a:p>
            <a:r>
              <a:rPr lang="en-US" sz="1200" kern="1200" dirty="0">
                <a:solidFill>
                  <a:schemeClr val="tx1"/>
                </a:solidFill>
                <a:latin typeface="+mn-lt"/>
                <a:ea typeface="+mn-ea"/>
                <a:cs typeface="+mn-cs"/>
              </a:rPr>
              <a:t>If you die without leaving written instructions about your preferences, state law determines who will have the right to decide how your remains will be handled. In most states, the right -- and the responsibility to pay for the reasonable costs -- rests with the following people, in order:</a:t>
            </a:r>
          </a:p>
          <a:p>
            <a:r>
              <a:rPr lang="en-US" sz="1200" kern="1200" dirty="0">
                <a:solidFill>
                  <a:schemeClr val="tx1"/>
                </a:solidFill>
                <a:latin typeface="+mn-lt"/>
                <a:ea typeface="+mn-ea"/>
                <a:cs typeface="+mn-cs"/>
              </a:rPr>
              <a:t>1. Your spouse or registered domestic partner</a:t>
            </a:r>
          </a:p>
          <a:p>
            <a:r>
              <a:rPr lang="en-US" sz="1200" kern="1200" dirty="0">
                <a:solidFill>
                  <a:schemeClr val="tx1"/>
                </a:solidFill>
                <a:latin typeface="+mn-lt"/>
                <a:ea typeface="+mn-ea"/>
                <a:cs typeface="+mn-cs"/>
              </a:rPr>
              <a:t>2. Your adult children</a:t>
            </a:r>
          </a:p>
          <a:p>
            <a:r>
              <a:rPr lang="en-US" sz="1200" kern="1200" dirty="0">
                <a:solidFill>
                  <a:schemeClr val="tx1"/>
                </a:solidFill>
                <a:latin typeface="+mn-lt"/>
                <a:ea typeface="+mn-ea"/>
                <a:cs typeface="+mn-cs"/>
              </a:rPr>
              <a:t>3. Your parents</a:t>
            </a:r>
          </a:p>
          <a:p>
            <a:r>
              <a:rPr lang="en-US" sz="1200" kern="1200" dirty="0">
                <a:solidFill>
                  <a:schemeClr val="tx1"/>
                </a:solidFill>
                <a:latin typeface="+mn-lt"/>
                <a:ea typeface="+mn-ea"/>
                <a:cs typeface="+mn-cs"/>
              </a:rPr>
              <a:t>4. Your next of kin, or</a:t>
            </a:r>
          </a:p>
          <a:p>
            <a:r>
              <a:rPr lang="en-US" sz="1200" kern="1200" dirty="0">
                <a:solidFill>
                  <a:schemeClr val="tx1"/>
                </a:solidFill>
                <a:latin typeface="+mn-lt"/>
                <a:ea typeface="+mn-ea"/>
                <a:cs typeface="+mn-cs"/>
              </a:rPr>
              <a:t>5. A public administrator, who is appointed by a court.</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Disputes have arisen in the past when two or more people -- the deceased person's children, for example -- shared responsibility for a fundamental decision, such as whether the body should be buried or cremated. Such disputes can be avoided by putting your wishes in writing.</a:t>
            </a:r>
          </a:p>
          <a:p>
            <a:endParaRPr lang="en-US" dirty="0"/>
          </a:p>
        </p:txBody>
      </p:sp>
      <p:sp>
        <p:nvSpPr>
          <p:cNvPr id="4" name="Slide Number Placeholder 3"/>
          <p:cNvSpPr>
            <a:spLocks noGrp="1"/>
          </p:cNvSpPr>
          <p:nvPr>
            <p:ph type="sldNum" sz="quarter" idx="10"/>
          </p:nvPr>
        </p:nvSpPr>
        <p:spPr/>
        <p:txBody>
          <a:bodyPr/>
          <a:lstStyle/>
          <a:p>
            <a:fld id="{B8C63F02-9335-437F-A62B-35BEC8A7B00D}" type="slidenum">
              <a:rPr lang="en-US" smtClean="0"/>
              <a:pPr/>
              <a:t>8</a:t>
            </a:fld>
            <a:endParaRPr lang="en-US"/>
          </a:p>
        </p:txBody>
      </p:sp>
    </p:spTree>
    <p:extLst>
      <p:ext uri="{BB962C8B-B14F-4D97-AF65-F5344CB8AC3E}">
        <p14:creationId xmlns:p14="http://schemas.microsoft.com/office/powerpoint/2010/main" val="1474565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Here's a handout your family would appreciate being able to locate easily: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Handout:  Funeral Service Preparation Questions</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What details should I include in a final arrangements letter to my family?</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A typical final arrangements document might include:</a:t>
            </a:r>
          </a:p>
          <a:p>
            <a:r>
              <a:rPr lang="en-US" sz="1200" kern="1200" dirty="0">
                <a:solidFill>
                  <a:schemeClr val="tx1"/>
                </a:solidFill>
                <a:latin typeface="+mn-lt"/>
                <a:ea typeface="+mn-ea"/>
                <a:cs typeface="+mn-cs"/>
              </a:rPr>
              <a:t>1. Whether you want your remains to be buried or cremated</a:t>
            </a:r>
          </a:p>
          <a:p>
            <a:r>
              <a:rPr lang="en-US" sz="1200" kern="1200" dirty="0">
                <a:solidFill>
                  <a:schemeClr val="tx1"/>
                </a:solidFill>
                <a:latin typeface="+mn-lt"/>
                <a:ea typeface="+mn-ea"/>
                <a:cs typeface="+mn-cs"/>
              </a:rPr>
              <a:t>2. The name of the mortuary or other institution that will handle the body</a:t>
            </a:r>
          </a:p>
          <a:p>
            <a:r>
              <a:rPr lang="en-US" sz="1200" kern="1200" dirty="0">
                <a:solidFill>
                  <a:schemeClr val="tx1"/>
                </a:solidFill>
                <a:latin typeface="+mn-lt"/>
                <a:ea typeface="+mn-ea"/>
                <a:cs typeface="+mn-cs"/>
              </a:rPr>
              <a:t>3. Whether or not you want your body to be embalmed</a:t>
            </a:r>
          </a:p>
          <a:p>
            <a:r>
              <a:rPr lang="en-US" sz="1200" kern="1200" dirty="0">
                <a:solidFill>
                  <a:schemeClr val="tx1"/>
                </a:solidFill>
                <a:latin typeface="+mn-lt"/>
                <a:ea typeface="+mn-ea"/>
                <a:cs typeface="+mn-cs"/>
              </a:rPr>
              <a:t>4. The type of casket or container for burial or cremation, including whether you want it present at any after-death ceremony</a:t>
            </a:r>
          </a:p>
          <a:p>
            <a:r>
              <a:rPr lang="en-US" sz="1200" kern="1200" dirty="0">
                <a:solidFill>
                  <a:schemeClr val="tx1"/>
                </a:solidFill>
                <a:latin typeface="+mn-lt"/>
                <a:ea typeface="+mn-ea"/>
                <a:cs typeface="+mn-cs"/>
              </a:rPr>
              <a:t>5. And the details of any end-of-life ceremony.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Other questions to ask: </a:t>
            </a:r>
          </a:p>
          <a:p>
            <a:r>
              <a:rPr lang="en-US" sz="1200" kern="1200" dirty="0">
                <a:solidFill>
                  <a:schemeClr val="tx1"/>
                </a:solidFill>
                <a:latin typeface="+mn-lt"/>
                <a:ea typeface="+mn-ea"/>
                <a:cs typeface="+mn-cs"/>
              </a:rPr>
              <a:t>1. Who your pallbearers will be if you wish to have some</a:t>
            </a:r>
          </a:p>
          <a:p>
            <a:r>
              <a:rPr lang="en-US" sz="1200" kern="1200" dirty="0">
                <a:solidFill>
                  <a:schemeClr val="tx1"/>
                </a:solidFill>
                <a:latin typeface="+mn-lt"/>
                <a:ea typeface="+mn-ea"/>
                <a:cs typeface="+mn-cs"/>
              </a:rPr>
              <a:t>2. How your remains will be transported to the cemetery and gravesite</a:t>
            </a:r>
          </a:p>
          <a:p>
            <a:r>
              <a:rPr lang="en-US" sz="1200" kern="1200" dirty="0">
                <a:solidFill>
                  <a:schemeClr val="tx1"/>
                </a:solidFill>
                <a:latin typeface="+mn-lt"/>
                <a:ea typeface="+mn-ea"/>
                <a:cs typeface="+mn-cs"/>
              </a:rPr>
              <a:t>3. Where your remains will be buried or scattered</a:t>
            </a:r>
          </a:p>
          <a:p>
            <a:r>
              <a:rPr lang="en-US" sz="1200" kern="1200" dirty="0">
                <a:solidFill>
                  <a:schemeClr val="tx1"/>
                </a:solidFill>
                <a:latin typeface="+mn-lt"/>
                <a:ea typeface="+mn-ea"/>
                <a:cs typeface="+mn-cs"/>
              </a:rPr>
              <a:t>4. The details of any ceremony you want to at the grave site</a:t>
            </a:r>
          </a:p>
          <a:p>
            <a:r>
              <a:rPr lang="en-US" sz="1200" kern="1200" dirty="0">
                <a:solidFill>
                  <a:schemeClr val="tx1"/>
                </a:solidFill>
                <a:latin typeface="+mn-lt"/>
                <a:ea typeface="+mn-ea"/>
                <a:cs typeface="+mn-cs"/>
              </a:rPr>
              <a:t>5. The details of any marker you want to show where you are buried.</a:t>
            </a:r>
          </a:p>
          <a:p>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8C63F02-9335-437F-A62B-35BEC8A7B00D}" type="slidenum">
              <a:rPr lang="en-US" smtClean="0"/>
              <a:pPr/>
              <a:t>9</a:t>
            </a:fld>
            <a:endParaRPr lang="en-US"/>
          </a:p>
        </p:txBody>
      </p:sp>
    </p:spTree>
    <p:extLst>
      <p:ext uri="{BB962C8B-B14F-4D97-AF65-F5344CB8AC3E}">
        <p14:creationId xmlns:p14="http://schemas.microsoft.com/office/powerpoint/2010/main" val="1058046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062181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6355189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7AA284B1-68BD-4F69-824B-E6D2336291E2}" type="datetimeFigureOut">
              <a:rPr lang="en-US" smtClean="0"/>
              <a:pPr/>
              <a:t>5/28/23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42098281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7AA284B1-68BD-4F69-824B-E6D2336291E2}" type="datetimeFigureOut">
              <a:rPr lang="en-US" smtClean="0"/>
              <a:pPr/>
              <a:t>5/28/23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22168158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8248423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7AA284B1-68BD-4F69-824B-E6D2336291E2}" type="datetimeFigureOut">
              <a:rPr lang="en-US" smtClean="0"/>
              <a:pPr/>
              <a:t>5/28/23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26757514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7AA284B1-68BD-4F69-824B-E6D2336291E2}" type="datetimeFigureOut">
              <a:rPr lang="en-US" smtClean="0"/>
              <a:pPr/>
              <a:t>5/28/23</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
        <p:nvSpPr>
          <p:cNvPr id="10" name="Slide Number Placeholder 9"/>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1624398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A284B1-68BD-4F69-824B-E6D2336291E2}" type="datetimeFigureOut">
              <a:rPr lang="en-US" smtClean="0"/>
              <a:pPr/>
              <a:t>5/28/23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8695791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A284B1-68BD-4F69-824B-E6D2336291E2}" type="datetimeFigureOut">
              <a:rPr lang="en-US" smtClean="0"/>
              <a:pPr/>
              <a:t>5/28/23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23047039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4620235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28917645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4034912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27471064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8942035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A284B1-68BD-4F69-824B-E6D2336291E2}" type="datetimeFigureOut">
              <a:rPr lang="en-US" smtClean="0"/>
              <a:pPr/>
              <a:t>5/28/23</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1241582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284B1-68BD-4F69-824B-E6D2336291E2}" type="datetimeFigureOut">
              <a:rPr lang="en-US" smtClean="0"/>
              <a:pPr/>
              <a:t>5/28/23</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5200685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284B1-68BD-4F69-824B-E6D2336291E2}" type="datetimeFigureOut">
              <a:rPr lang="en-US" smtClean="0"/>
              <a:pPr/>
              <a:t>5/28/23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7140657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6768434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3184956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49756695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0B3F7A5-8B33-487F-882E-A3FEB4956088}"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906447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8585736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0B3F7A5-8B33-487F-882E-A3FEB4956088}"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26041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43724216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7623855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22798213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7443445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F0B3F7A5-8B33-487F-882E-A3FEB4956088}"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73575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5058138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59039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7788978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A284B1-68BD-4F69-824B-E6D2336291E2}" type="datetimeFigureOut">
              <a:rPr lang="en-US" smtClean="0"/>
              <a:pPr/>
              <a:t>5/28/23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3F7A5-8B33-487F-882E-A3FEB4956088}"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64510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284B1-68BD-4F69-824B-E6D2336291E2}" type="datetimeFigureOut">
              <a:rPr lang="en-US" smtClean="0"/>
              <a:pPr/>
              <a:t>5/28/23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3F7A5-8B33-487F-882E-A3FEB4956088}"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1274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284B1-68BD-4F69-824B-E6D2336291E2}" type="datetimeFigureOut">
              <a:rPr lang="en-US" smtClean="0"/>
              <a:pPr/>
              <a:t>5/28/23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500928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310851220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3F7A5-8B33-487F-882E-A3FEB4956088}"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47425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30329855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73646960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97687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416097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29484440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730964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235667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702889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1213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2348541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78275858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6891063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7764499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41267587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A284B1-68BD-4F69-824B-E6D2336291E2}" type="datetimeFigureOut">
              <a:rPr lang="en-US" smtClean="0"/>
              <a:pPr/>
              <a:t>5/28/23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77981721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284B1-68BD-4F69-824B-E6D2336291E2}" type="datetimeFigureOut">
              <a:rPr lang="en-US" smtClean="0"/>
              <a:pPr/>
              <a:t>5/28/23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76696744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284B1-68BD-4F69-824B-E6D2336291E2}" type="datetimeFigureOut">
              <a:rPr lang="en-US" smtClean="0"/>
              <a:pPr/>
              <a:t>5/28/23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42428469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16456025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408922116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650255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281412109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a:xfrm>
            <a:off x="581192" y="5951810"/>
            <a:ext cx="5922209"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356555213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0947382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262363243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87369777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AA284B1-68BD-4F69-824B-E6D2336291E2}" type="datetimeFigureOut">
              <a:rPr lang="en-US" smtClean="0"/>
              <a:pPr/>
              <a:t>5/28/23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272047581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7AA284B1-68BD-4F69-824B-E6D2336291E2}" type="datetimeFigureOut">
              <a:rPr lang="en-US" smtClean="0"/>
              <a:pPr/>
              <a:t>5/28/23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63153731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7AA284B1-68BD-4F69-824B-E6D2336291E2}" type="datetimeFigureOut">
              <a:rPr lang="en-US" smtClean="0"/>
              <a:pPr/>
              <a:t>5/28/23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02036458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32023555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7AA284B1-68BD-4F69-824B-E6D2336291E2}" type="datetimeFigureOut">
              <a:rPr lang="en-US" smtClean="0"/>
              <a:pPr/>
              <a:t>5/28/23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10897217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7AA284B1-68BD-4F69-824B-E6D2336291E2}" type="datetimeFigureOut">
              <a:rPr lang="en-US" smtClean="0"/>
              <a:pPr/>
              <a:t>5/28/23</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
        <p:nvSpPr>
          <p:cNvPr id="10" name="Slide Number Placeholder 9"/>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741618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A284B1-68BD-4F69-824B-E6D2336291E2}" type="datetimeFigureOut">
              <a:rPr lang="en-US" smtClean="0"/>
              <a:pPr/>
              <a:t>5/28/23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227407463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A284B1-68BD-4F69-824B-E6D2336291E2}" type="datetimeFigureOut">
              <a:rPr lang="en-US" smtClean="0"/>
              <a:pPr/>
              <a:t>5/28/23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264702880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A284B1-68BD-4F69-824B-E6D2336291E2}" type="datetimeFigureOut">
              <a:rPr lang="en-US" smtClean="0"/>
              <a:pPr/>
              <a:t>5/28/23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44272187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47124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85678571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1830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39527451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A284B1-68BD-4F69-824B-E6D2336291E2}" type="datetimeFigureOut">
              <a:rPr lang="en-US" smtClean="0"/>
              <a:pPr/>
              <a:t>5/28/23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271755228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284B1-68BD-4F69-824B-E6D2336291E2}" type="datetimeFigureOut">
              <a:rPr lang="en-US" smtClean="0"/>
              <a:pPr/>
              <a:t>5/28/23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270222572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AA284B1-68BD-4F69-824B-E6D2336291E2}" type="datetimeFigureOut">
              <a:rPr lang="en-US" smtClean="0"/>
              <a:pPr/>
              <a:t>5/28/23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28650321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681529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284B1-68BD-4F69-824B-E6D2336291E2}" type="datetimeFigureOut">
              <a:rPr lang="en-US" smtClean="0"/>
              <a:pPr/>
              <a:t>5/28/23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83676277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82665532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220127279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822314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7AA284B1-68BD-4F69-824B-E6D2336291E2}" type="datetimeFigureOut">
              <a:rPr lang="en-US" smtClean="0"/>
              <a:pPr/>
              <a:t>5/28/23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555705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216368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712508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199900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305715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2444345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302875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1592971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AA284B1-68BD-4F69-824B-E6D2336291E2}" type="datetimeFigureOut">
              <a:rPr lang="en-US" smtClean="0"/>
              <a:pPr/>
              <a:t>5/28/23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1864799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AA284B1-68BD-4F69-824B-E6D2336291E2}" type="datetimeFigureOut">
              <a:rPr lang="en-US" smtClean="0"/>
              <a:pPr/>
              <a:t>5/28/23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474123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599561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941492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F0B3F7A5-8B33-487F-882E-A3FEB4956088}"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6909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74544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2695683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30061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106864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A284B1-68BD-4F69-824B-E6D2336291E2}" type="datetimeFigureOut">
              <a:rPr lang="en-US" smtClean="0"/>
              <a:pPr/>
              <a:t>5/28/23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3F7A5-8B33-487F-882E-A3FEB4956088}"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6887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284B1-68BD-4F69-824B-E6D2336291E2}" type="datetimeFigureOut">
              <a:rPr lang="en-US" smtClean="0"/>
              <a:pPr/>
              <a:t>5/28/23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3F7A5-8B33-487F-882E-A3FEB4956088}"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7333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284B1-68BD-4F69-824B-E6D2336291E2}" type="datetimeFigureOut">
              <a:rPr lang="en-US" smtClean="0"/>
              <a:pPr/>
              <a:t>5/28/23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414287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3F7A5-8B33-487F-882E-A3FEB4956088}"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912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7886942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5004563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5817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29244469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05823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2077968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18439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0869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17451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97831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054446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2782724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65810" y="5936188"/>
            <a:ext cx="2057400" cy="365125"/>
          </a:xfrm>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5128392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109343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A284B1-68BD-4F69-824B-E6D2336291E2}" type="datetimeFigureOut">
              <a:rPr lang="en-US" smtClean="0"/>
              <a:pPr/>
              <a:t>5/28/23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27761857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A284B1-68BD-4F69-824B-E6D2336291E2}" type="datetimeFigureOut">
              <a:rPr lang="en-US" smtClean="0"/>
              <a:pPr/>
              <a:t>5/28/23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1170931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284B1-68BD-4F69-824B-E6D2336291E2}" type="datetimeFigureOut">
              <a:rPr lang="en-US" smtClean="0"/>
              <a:pPr/>
              <a:t>5/28/23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958422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AA284B1-68BD-4F69-824B-E6D2336291E2}" type="datetimeFigureOut">
              <a:rPr lang="en-US" smtClean="0"/>
              <a:pPr/>
              <a:t>5/28/23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7950802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6411415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22908998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770324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816187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F0B3F7A5-8B33-487F-882E-A3FEB4956088}" type="slidenum">
              <a:rPr lang="en-US" smtClean="0"/>
              <a:pPr/>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7377044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2458536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AA284B1-68BD-4F69-824B-E6D2336291E2}" type="datetimeFigureOut">
              <a:rPr lang="en-US" smtClean="0"/>
              <a:pPr/>
              <a:t>5/28/23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716520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A284B1-68BD-4F69-824B-E6D2336291E2}" type="datetimeFigureOut">
              <a:rPr lang="en-US" smtClean="0"/>
              <a:pPr/>
              <a:t>5/28/23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20470182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AA284B1-68BD-4F69-824B-E6D2336291E2}" type="datetimeFigureOut">
              <a:rPr lang="en-US" smtClean="0"/>
              <a:pPr/>
              <a:t>5/28/23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7133494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42250192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15359817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9549499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9216072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28644568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6068258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A284B1-68BD-4F69-824B-E6D2336291E2}" type="datetimeFigureOut">
              <a:rPr lang="en-US" smtClean="0"/>
              <a:pPr/>
              <a:t>5/28/23</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8657103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284B1-68BD-4F69-824B-E6D2336291E2}" type="datetimeFigureOut">
              <a:rPr lang="en-US" smtClean="0"/>
              <a:pPr/>
              <a:t>5/28/23</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3067615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284B1-68BD-4F69-824B-E6D2336291E2}" type="datetimeFigureOut">
              <a:rPr lang="en-US" smtClean="0"/>
              <a:pPr/>
              <a:t>5/28/23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321133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284B1-68BD-4F69-824B-E6D2336291E2}" type="datetimeFigureOut">
              <a:rPr lang="en-US" smtClean="0"/>
              <a:pPr/>
              <a:t>5/28/23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252508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2816994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494199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9399268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0B3F7A5-8B33-487F-882E-A3FEB4956088}"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146112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8482735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0B3F7A5-8B33-487F-882E-A3FEB4956088}"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541924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28817614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6857440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5881770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1800958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4181642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34432148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27785141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39903400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A284B1-68BD-4F69-824B-E6D2336291E2}" type="datetimeFigureOut">
              <a:rPr lang="en-US" smtClean="0"/>
              <a:pPr/>
              <a:t>5/28/23</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24713431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284B1-68BD-4F69-824B-E6D2336291E2}" type="datetimeFigureOut">
              <a:rPr lang="en-US" smtClean="0"/>
              <a:pPr/>
              <a:t>5/28/23</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34025081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284B1-68BD-4F69-824B-E6D2336291E2}" type="datetimeFigureOut">
              <a:rPr lang="en-US" smtClean="0"/>
              <a:pPr/>
              <a:t>5/28/23</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23723922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20975736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20925634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6008423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725154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A284B1-68BD-4F69-824B-E6D2336291E2}" type="datetimeFigureOut">
              <a:rPr lang="en-US" smtClean="0"/>
              <a:pPr/>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6575340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1379070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5648975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AA284B1-68BD-4F69-824B-E6D2336291E2}" type="datetimeFigureOut">
              <a:rPr lang="en-US" smtClean="0"/>
              <a:pPr/>
              <a:t>5/28/23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366002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AA284B1-68BD-4F69-824B-E6D2336291E2}" type="datetimeFigureOut">
              <a:rPr lang="en-US" smtClean="0"/>
              <a:pPr/>
              <a:t>5/28/23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5476809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22320169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40589733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5956365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26013616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A284B1-68BD-4F69-824B-E6D2336291E2}" type="datetimeFigureOut">
              <a:rPr lang="en-US" smtClean="0"/>
              <a:pPr/>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36554759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AA284B1-68BD-4F69-824B-E6D2336291E2}" type="datetimeFigureOut">
              <a:rPr lang="en-US" smtClean="0"/>
              <a:pPr/>
              <a:t>5/28/23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0B3F7A5-8B33-487F-882E-A3FEB4956088}" type="slidenum">
              <a:rPr lang="en-US" smtClean="0"/>
              <a:pPr/>
              <a:t>‹#›</a:t>
            </a:fld>
            <a:endParaRPr lang="en-US"/>
          </a:p>
        </p:txBody>
      </p:sp>
    </p:spTree>
    <p:extLst>
      <p:ext uri="{BB962C8B-B14F-4D97-AF65-F5344CB8AC3E}">
        <p14:creationId xmlns:p14="http://schemas.microsoft.com/office/powerpoint/2010/main" val="1292157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0.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1.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2.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5.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4.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8.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theme" Target="../theme/theme5.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image" Target="../media/image1.jpeg"/><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theme" Target="../theme/theme8.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theme" Target="../theme/theme9.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image" Target="../media/image5.png"/><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19" Type="http://schemas.openxmlformats.org/officeDocument/2006/relationships/image" Target="../media/image12.png"/><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AA284B1-68BD-4F69-824B-E6D2336291E2}" type="datetimeFigureOut">
              <a:rPr lang="en-US" smtClean="0"/>
              <a:pPr/>
              <a:t>5/28/23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99473626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7AA284B1-68BD-4F69-824B-E6D2336291E2}" type="datetimeFigureOut">
              <a:rPr lang="en-US" smtClean="0"/>
              <a:pPr/>
              <a:t>5/28/23</a:t>
            </a:fld>
            <a:endParaRPr 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F0B3F7A5-8B33-487F-882E-A3FEB4956088}" type="slidenum">
              <a:rPr lang="en-US" smtClean="0"/>
              <a:pPr/>
              <a:t>‹#›</a:t>
            </a:fld>
            <a:endParaRPr 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90256461"/>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7AA284B1-68BD-4F69-824B-E6D2336291E2}" type="datetimeFigureOut">
              <a:rPr lang="en-US" smtClean="0"/>
              <a:pPr/>
              <a:t>5/28/23</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1226414067"/>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AA284B1-68BD-4F69-824B-E6D2336291E2}" type="datetimeFigureOut">
              <a:rPr lang="en-US" smtClean="0"/>
              <a:pPr/>
              <a:t>5/28/23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0B3F7A5-8B33-487F-882E-A3FEB4956088}"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276459"/>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7AA284B1-68BD-4F69-824B-E6D2336291E2}" type="datetimeFigureOut">
              <a:rPr lang="en-US" smtClean="0"/>
              <a:pPr/>
              <a:t>5/28/23</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3797465252"/>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A284B1-68BD-4F69-824B-E6D2336291E2}" type="datetimeFigureOut">
              <a:rPr lang="en-US" smtClean="0"/>
              <a:pPr/>
              <a:t>5/28/23</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1710260441"/>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cstate="print">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AA284B1-68BD-4F69-824B-E6D2336291E2}" type="datetimeFigureOut">
              <a:rPr lang="en-US" smtClean="0"/>
              <a:pPr/>
              <a:t>5/28/23</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3370021935"/>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AA284B1-68BD-4F69-824B-E6D2336291E2}" type="datetimeFigureOut">
              <a:rPr lang="en-US" smtClean="0"/>
              <a:pPr/>
              <a:t>5/28/23</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2832301724"/>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cstate="print">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7AA284B1-68BD-4F69-824B-E6D2336291E2}" type="datetimeFigureOut">
              <a:rPr lang="en-US" smtClean="0"/>
              <a:pPr/>
              <a:t>5/28/23</a:t>
            </a:fld>
            <a:endParaRPr lang="en-US"/>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3368408702"/>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 id="2147483963"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7AA284B1-68BD-4F69-824B-E6D2336291E2}" type="datetimeFigureOut">
              <a:rPr lang="en-US" smtClean="0"/>
              <a:pPr/>
              <a:t>5/28/23</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1779007647"/>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AA284B1-68BD-4F69-824B-E6D2336291E2}" type="datetimeFigureOut">
              <a:rPr lang="en-US" smtClean="0"/>
              <a:pPr/>
              <a:t>5/28/23</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1071625028"/>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 id="2147484049" r:id="rId13"/>
    <p:sldLayoutId id="2147484050" r:id="rId14"/>
    <p:sldLayoutId id="2147484051" r:id="rId15"/>
    <p:sldLayoutId id="214748405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A284B1-68BD-4F69-824B-E6D2336291E2}" type="datetimeFigureOut">
              <a:rPr lang="en-US" smtClean="0"/>
              <a:pPr/>
              <a:t>5/28/23</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0B3F7A5-8B33-487F-882E-A3FEB4956088}" type="slidenum">
              <a:rPr lang="en-US" smtClean="0"/>
              <a:pPr/>
              <a:t>‹#›</a:t>
            </a:fld>
            <a:endParaRPr lang="en-US"/>
          </a:p>
        </p:txBody>
      </p:sp>
    </p:spTree>
    <p:extLst>
      <p:ext uri="{BB962C8B-B14F-4D97-AF65-F5344CB8AC3E}">
        <p14:creationId xmlns:p14="http://schemas.microsoft.com/office/powerpoint/2010/main" val="2856118425"/>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 id="2147484078" r:id="rId13"/>
    <p:sldLayoutId id="2147484079" r:id="rId14"/>
    <p:sldLayoutId id="2147484080" r:id="rId15"/>
    <p:sldLayoutId id="2147484081" r:id="rId16"/>
    <p:sldLayoutId id="2147484082"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biblehub.com/philippians/1-21.htm" TargetMode="External"/><Relationship Id="rId2" Type="http://schemas.openxmlformats.org/officeDocument/2006/relationships/notesSlide" Target="../notesSlides/notesSlide12.xml"/><Relationship Id="rId1" Type="http://schemas.openxmlformats.org/officeDocument/2006/relationships/slideLayout" Target="../slideLayouts/slideLayout124.xml"/><Relationship Id="rId5" Type="http://schemas.openxmlformats.org/officeDocument/2006/relationships/hyperlink" Target="http://biblehub.com/philippians/1-23.htm" TargetMode="External"/><Relationship Id="rId4" Type="http://schemas.openxmlformats.org/officeDocument/2006/relationships/hyperlink" Target="http://biblehub.com/philippians/1-22.ht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biblegateway.com/passage/?search=1+Thessalonians+4&amp;version=NLT" TargetMode="External"/><Relationship Id="rId2" Type="http://schemas.openxmlformats.org/officeDocument/2006/relationships/notesSlide" Target="../notesSlides/notesSlide13.xml"/><Relationship Id="rId1" Type="http://schemas.openxmlformats.org/officeDocument/2006/relationships/slideLayout" Target="../slideLayouts/slideLayout12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1.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maximizingstewardship.net/"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24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4295" y="4262993"/>
            <a:ext cx="8686800" cy="914399"/>
          </a:xfrm>
          <a:solidFill>
            <a:schemeClr val="tx1"/>
          </a:solidFill>
        </p:spPr>
        <p:txBody>
          <a:bodyPr>
            <a:normAutofit/>
          </a:bodyPr>
          <a:lstStyle/>
          <a:p>
            <a:r>
              <a:rPr lang="en-US" b="1" dirty="0">
                <a:solidFill>
                  <a:schemeClr val="bg1"/>
                </a:solidFill>
              </a:rPr>
              <a:t>Estate Planning                            </a:t>
            </a:r>
          </a:p>
        </p:txBody>
      </p:sp>
      <p:sp>
        <p:nvSpPr>
          <p:cNvPr id="3" name="Subtitle 2"/>
          <p:cNvSpPr>
            <a:spLocks noGrp="1"/>
          </p:cNvSpPr>
          <p:nvPr>
            <p:ph type="subTitle" idx="1"/>
          </p:nvPr>
        </p:nvSpPr>
        <p:spPr>
          <a:xfrm>
            <a:off x="1295400" y="3482021"/>
            <a:ext cx="6858000" cy="655955"/>
          </a:xfrm>
        </p:spPr>
        <p:txBody>
          <a:bodyPr>
            <a:normAutofit/>
          </a:bodyPr>
          <a:lstStyle/>
          <a:p>
            <a:r>
              <a:rPr lang="en-US" sz="3200" dirty="0"/>
              <a:t>Session One</a:t>
            </a:r>
          </a:p>
          <a:p>
            <a:endParaRPr lang="en-US" sz="4800" dirty="0"/>
          </a:p>
        </p:txBody>
      </p:sp>
      <p:sp>
        <p:nvSpPr>
          <p:cNvPr id="5" name="Rectangle 4"/>
          <p:cNvSpPr/>
          <p:nvPr/>
        </p:nvSpPr>
        <p:spPr>
          <a:xfrm>
            <a:off x="-60959" y="1066800"/>
            <a:ext cx="45719" cy="48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CF0F83E-024E-A645-B79E-9A1DCA7B9D3A}"/>
              </a:ext>
            </a:extLst>
          </p:cNvPr>
          <p:cNvSpPr txBox="1"/>
          <p:nvPr/>
        </p:nvSpPr>
        <p:spPr>
          <a:xfrm>
            <a:off x="1828800" y="5943599"/>
            <a:ext cx="3962400" cy="369332"/>
          </a:xfrm>
          <a:prstGeom prst="rect">
            <a:avLst/>
          </a:prstGeom>
          <a:noFill/>
        </p:spPr>
        <p:txBody>
          <a:bodyPr wrap="square" rtlCol="0">
            <a:spAutoFit/>
          </a:bodyPr>
          <a:lstStyle/>
          <a:p>
            <a:r>
              <a:rPr lang="en-US" dirty="0"/>
              <a:t>Brad &amp; Andrea Jack, Lyle Weber  © 2022</a:t>
            </a:r>
          </a:p>
        </p:txBody>
      </p:sp>
      <p:pic>
        <p:nvPicPr>
          <p:cNvPr id="1026" name="Picture 2" descr="Free Candle Lit photo and picture">
            <a:extLst>
              <a:ext uri="{FF2B5EF4-FFF2-40B4-BE49-F238E27FC236}">
                <a16:creationId xmlns:a16="http://schemas.microsoft.com/office/drawing/2014/main" id="{A02F0377-1C31-554C-49EE-F74330DE7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94164"/>
            <a:ext cx="4763391" cy="32152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font, text, green, graphics&#10;&#10;Description automatically generated">
            <a:extLst>
              <a:ext uri="{FF2B5EF4-FFF2-40B4-BE49-F238E27FC236}">
                <a16:creationId xmlns:a16="http://schemas.microsoft.com/office/drawing/2014/main" id="{59280EF1-AF80-A2F2-4F04-3BBCA70BAA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5886129"/>
            <a:ext cx="1636059" cy="4842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733" y="609600"/>
            <a:ext cx="6798734" cy="1065863"/>
          </a:xfrm>
        </p:spPr>
        <p:txBody>
          <a:bodyPr>
            <a:noAutofit/>
          </a:bodyPr>
          <a:lstStyle/>
          <a:p>
            <a:r>
              <a:rPr lang="en-US" sz="3600" dirty="0"/>
              <a:t>Will we be </a:t>
            </a:r>
            <a:r>
              <a:rPr lang="en-US" sz="3600" dirty="0" err="1"/>
              <a:t>raptured</a:t>
            </a:r>
            <a:r>
              <a:rPr lang="en-US" sz="3600" dirty="0"/>
              <a:t> before dying?</a:t>
            </a:r>
          </a:p>
        </p:txBody>
      </p:sp>
      <p:sp>
        <p:nvSpPr>
          <p:cNvPr id="3" name="Content Placeholder 2"/>
          <p:cNvSpPr>
            <a:spLocks noGrp="1"/>
          </p:cNvSpPr>
          <p:nvPr>
            <p:ph idx="1"/>
          </p:nvPr>
        </p:nvSpPr>
        <p:spPr>
          <a:xfrm>
            <a:off x="1210733" y="1905000"/>
            <a:ext cx="7269479" cy="4191000"/>
          </a:xfrm>
        </p:spPr>
        <p:txBody>
          <a:bodyPr>
            <a:normAutofit lnSpcReduction="10000"/>
          </a:bodyPr>
          <a:lstStyle/>
          <a:p>
            <a:pPr marL="0" indent="0">
              <a:buNone/>
            </a:pPr>
            <a:r>
              <a:rPr lang="en-US" sz="2800" dirty="0"/>
              <a:t>1 Thessalonians 4:16-18</a:t>
            </a:r>
          </a:p>
          <a:p>
            <a:r>
              <a:rPr lang="en-US" sz="2800" dirty="0"/>
              <a:t>16  For the Lord Himself will descend from heaven with a shout, with the voice of an archangel, and with the trumpet of God. And the dead in Christ will rise first. </a:t>
            </a:r>
          </a:p>
          <a:p>
            <a:r>
              <a:rPr lang="en-US" sz="2800" dirty="0"/>
              <a:t>17  Then we who are alive and remain shall be caught up together with them in the clouds to meet the Lord in the air. And thus we shall always be with the Lord.</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46000">
              <a:srgbClr val="8C8473"/>
            </a:gs>
            <a:gs pos="0">
              <a:schemeClr val="tx2">
                <a:lumMod val="90000"/>
              </a:schemeClr>
            </a:gs>
            <a:gs pos="100000">
              <a:schemeClr val="bg2">
                <a:shade val="96000"/>
                <a:satMod val="120000"/>
                <a:lumMod val="9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Home-going Checklist</a:t>
            </a:r>
          </a:p>
        </p:txBody>
      </p:sp>
      <p:sp>
        <p:nvSpPr>
          <p:cNvPr id="3" name="Content Placeholder 2"/>
          <p:cNvSpPr>
            <a:spLocks noGrp="1"/>
          </p:cNvSpPr>
          <p:nvPr>
            <p:ph idx="1"/>
          </p:nvPr>
        </p:nvSpPr>
        <p:spPr>
          <a:xfrm>
            <a:off x="864382" y="2489200"/>
            <a:ext cx="6831818" cy="3530600"/>
          </a:xfrm>
        </p:spPr>
        <p:txBody>
          <a:bodyPr/>
          <a:lstStyle/>
          <a:p>
            <a:pPr marL="0" indent="0">
              <a:buNone/>
            </a:pPr>
            <a:r>
              <a:rPr lang="en-US" sz="3200" b="1" dirty="0"/>
              <a:t>Handouts to keep in your folder:</a:t>
            </a:r>
          </a:p>
          <a:p>
            <a:pPr lvl="1"/>
            <a:endParaRPr lang="en-US" sz="2400" dirty="0"/>
          </a:p>
          <a:p>
            <a:pPr lvl="1"/>
            <a:r>
              <a:rPr lang="en-US" sz="2800" b="1" dirty="0"/>
              <a:t>Checklist</a:t>
            </a:r>
          </a:p>
          <a:p>
            <a:pPr lvl="1"/>
            <a:r>
              <a:rPr lang="en-US" sz="2800" b="1" dirty="0"/>
              <a:t>Funeral &amp; Burial Costs</a:t>
            </a:r>
          </a:p>
          <a:p>
            <a:pPr lvl="1"/>
            <a:r>
              <a:rPr lang="en-US" sz="2800" b="1" dirty="0"/>
              <a:t>Veterans – National Cemetery Burial</a:t>
            </a:r>
          </a:p>
          <a:p>
            <a:pPr lvl="1"/>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7" y="762000"/>
            <a:ext cx="6798734" cy="1303867"/>
          </a:xfrm>
        </p:spPr>
        <p:txBody>
          <a:bodyPr/>
          <a:lstStyle/>
          <a:p>
            <a:r>
              <a:rPr lang="en-US" dirty="0" err="1"/>
              <a:t>Phillipians</a:t>
            </a:r>
            <a:r>
              <a:rPr lang="en-US" dirty="0"/>
              <a:t> 1:21-23</a:t>
            </a:r>
          </a:p>
        </p:txBody>
      </p:sp>
      <p:sp>
        <p:nvSpPr>
          <p:cNvPr id="3" name="Content Placeholder 2"/>
          <p:cNvSpPr>
            <a:spLocks noGrp="1"/>
          </p:cNvSpPr>
          <p:nvPr>
            <p:ph idx="1"/>
          </p:nvPr>
        </p:nvSpPr>
        <p:spPr>
          <a:xfrm>
            <a:off x="914400" y="2490135"/>
            <a:ext cx="7391400" cy="3758265"/>
          </a:xfrm>
        </p:spPr>
        <p:txBody>
          <a:bodyPr>
            <a:noAutofit/>
          </a:bodyPr>
          <a:lstStyle/>
          <a:p>
            <a:r>
              <a:rPr lang="en-US" sz="2800" b="1" dirty="0">
                <a:hlinkClick r:id="rId3"/>
              </a:rPr>
              <a:t>21</a:t>
            </a:r>
            <a:r>
              <a:rPr lang="en-US" sz="2800" b="1" dirty="0"/>
              <a:t>  </a:t>
            </a:r>
            <a:r>
              <a:rPr lang="en-US" sz="2800" dirty="0"/>
              <a:t>For to me, living means living for Christ, and     	    dying is even better.</a:t>
            </a:r>
          </a:p>
          <a:p>
            <a:r>
              <a:rPr lang="en-US" sz="2800" b="1" dirty="0">
                <a:hlinkClick r:id="rId4"/>
              </a:rPr>
              <a:t>22</a:t>
            </a:r>
            <a:r>
              <a:rPr lang="en-US" sz="2800" b="1" dirty="0"/>
              <a:t>  </a:t>
            </a:r>
            <a:r>
              <a:rPr lang="en-US" sz="2800" dirty="0"/>
              <a:t>But if I live, I can do more fruitful work for 	    Christ. So I really don’t know which is better.</a:t>
            </a:r>
          </a:p>
          <a:p>
            <a:r>
              <a:rPr lang="en-US" sz="2800" b="1" dirty="0">
                <a:hlinkClick r:id="rId5"/>
              </a:rPr>
              <a:t>23</a:t>
            </a:r>
            <a:r>
              <a:rPr lang="en-US" sz="2800" b="1" dirty="0"/>
              <a:t>  </a:t>
            </a:r>
            <a:r>
              <a:rPr lang="en-US" sz="2800" dirty="0"/>
              <a:t>I’m torn between two desires: I long to go  	     	    and be with Christ, which would be far better 	    for 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5" y="609600"/>
            <a:ext cx="6798734" cy="1303867"/>
          </a:xfrm>
        </p:spPr>
        <p:txBody>
          <a:bodyPr/>
          <a:lstStyle/>
          <a:p>
            <a:r>
              <a:rPr lang="en-US" dirty="0"/>
              <a:t>1 Thessalonians 4:13-15</a:t>
            </a:r>
          </a:p>
        </p:txBody>
      </p:sp>
      <p:sp>
        <p:nvSpPr>
          <p:cNvPr id="3" name="Content Placeholder 2"/>
          <p:cNvSpPr>
            <a:spLocks noGrp="1"/>
          </p:cNvSpPr>
          <p:nvPr>
            <p:ph idx="1"/>
          </p:nvPr>
        </p:nvSpPr>
        <p:spPr>
          <a:xfrm>
            <a:off x="880532" y="2362200"/>
            <a:ext cx="7391400" cy="3605865"/>
          </a:xfrm>
        </p:spPr>
        <p:txBody>
          <a:bodyPr>
            <a:normAutofit fontScale="92500" lnSpcReduction="10000"/>
          </a:bodyPr>
          <a:lstStyle/>
          <a:p>
            <a:r>
              <a:rPr lang="en-US" sz="2600" b="1" baseline="30000" dirty="0"/>
              <a:t>13 </a:t>
            </a:r>
            <a:r>
              <a:rPr lang="en-US" sz="2600" dirty="0"/>
              <a:t>And now, dear brothers and sisters, we want you to know what will happen to the believers who have died</a:t>
            </a:r>
            <a:r>
              <a:rPr lang="en-US" sz="2600" baseline="30000" dirty="0"/>
              <a:t>[</a:t>
            </a:r>
            <a:r>
              <a:rPr lang="en-US" sz="2600" baseline="30000" dirty="0">
                <a:hlinkClick r:id="rId3" tooltip="See footnote f"/>
              </a:rPr>
              <a:t>f</a:t>
            </a:r>
            <a:r>
              <a:rPr lang="en-US" sz="2600" baseline="30000" dirty="0"/>
              <a:t>]</a:t>
            </a:r>
            <a:r>
              <a:rPr lang="en-US" sz="2600" dirty="0"/>
              <a:t> so you will not grieve like people who have no hope. </a:t>
            </a:r>
            <a:r>
              <a:rPr lang="en-US" sz="2600" b="1" baseline="30000" dirty="0"/>
              <a:t>14 </a:t>
            </a:r>
            <a:r>
              <a:rPr lang="en-US" sz="2600" dirty="0"/>
              <a:t>For since we believe that Jesus died and was raised to life again, we also believe that when Jesus returns, God will bring back with him the believers who have died.</a:t>
            </a:r>
          </a:p>
          <a:p>
            <a:r>
              <a:rPr lang="en-US" sz="2600" b="1" baseline="30000" dirty="0"/>
              <a:t>15 </a:t>
            </a:r>
            <a:r>
              <a:rPr lang="en-US" sz="2600" dirty="0"/>
              <a:t>We tell you this directly from the Lord: We who are still living when the Lord returns will not meet him ahead of those who have died.</a:t>
            </a:r>
            <a:r>
              <a:rPr lang="en-US" sz="2600" baseline="30000" dirty="0"/>
              <a:t>[</a:t>
            </a:r>
            <a:r>
              <a:rPr lang="en-US" sz="2600" baseline="30000" dirty="0">
                <a:hlinkClick r:id="rId3" tooltip="See footnote g"/>
              </a:rPr>
              <a:t>g</a:t>
            </a:r>
            <a:r>
              <a:rPr lang="en-US" sz="2600" baseline="30000" dirty="0"/>
              <a:t>]</a:t>
            </a:r>
            <a:endParaRPr lang="en-US" sz="2600"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Legal side of dying</a:t>
            </a:r>
          </a:p>
        </p:txBody>
      </p:sp>
      <p:sp>
        <p:nvSpPr>
          <p:cNvPr id="3" name="Content Placeholder 2"/>
          <p:cNvSpPr>
            <a:spLocks noGrp="1"/>
          </p:cNvSpPr>
          <p:nvPr>
            <p:ph idx="1"/>
          </p:nvPr>
        </p:nvSpPr>
        <p:spPr>
          <a:xfrm>
            <a:off x="581192" y="2286000"/>
            <a:ext cx="7989752" cy="4343400"/>
          </a:xfrm>
        </p:spPr>
        <p:txBody>
          <a:bodyPr>
            <a:normAutofit/>
          </a:bodyPr>
          <a:lstStyle/>
          <a:p>
            <a:r>
              <a:rPr lang="en-US" sz="3000" dirty="0"/>
              <a:t>What do these people have in common?</a:t>
            </a:r>
          </a:p>
          <a:p>
            <a:pPr lvl="1"/>
            <a:r>
              <a:rPr lang="en-US" sz="2400" dirty="0"/>
              <a:t>Abraham Lincoln</a:t>
            </a:r>
          </a:p>
          <a:p>
            <a:pPr lvl="1"/>
            <a:r>
              <a:rPr lang="en-US" sz="2400" dirty="0"/>
              <a:t>Martin Luther King, Jr.</a:t>
            </a:r>
          </a:p>
          <a:p>
            <a:pPr lvl="1"/>
            <a:r>
              <a:rPr lang="en-US" sz="2400" dirty="0" err="1"/>
              <a:t>Jimi</a:t>
            </a:r>
            <a:r>
              <a:rPr lang="en-US" sz="2400" dirty="0"/>
              <a:t> Hendrix</a:t>
            </a:r>
          </a:p>
          <a:p>
            <a:pPr lvl="1"/>
            <a:r>
              <a:rPr lang="en-US" sz="2400" dirty="0"/>
              <a:t>Pablo Picasso</a:t>
            </a:r>
          </a:p>
          <a:p>
            <a:pPr lvl="1"/>
            <a:r>
              <a:rPr lang="en-US" sz="2400" dirty="0"/>
              <a:t>Howard Hughes</a:t>
            </a:r>
          </a:p>
          <a:p>
            <a:pPr lvl="1"/>
            <a:r>
              <a:rPr lang="en-US" sz="2400" dirty="0"/>
              <a:t>Bob Marley</a:t>
            </a:r>
          </a:p>
          <a:p>
            <a:pPr lvl="1"/>
            <a:r>
              <a:rPr lang="en-US" sz="2400" dirty="0"/>
              <a:t>“Sonny” Bono</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Narrow" panose="020B0606020202030204" pitchFamily="34" charset="0"/>
              </a:rPr>
              <a:t>Dying “Intestate”</a:t>
            </a:r>
          </a:p>
        </p:txBody>
      </p:sp>
      <p:sp>
        <p:nvSpPr>
          <p:cNvPr id="3" name="Content Placeholder 2"/>
          <p:cNvSpPr>
            <a:spLocks noGrp="1"/>
          </p:cNvSpPr>
          <p:nvPr>
            <p:ph idx="1"/>
          </p:nvPr>
        </p:nvSpPr>
        <p:spPr/>
        <p:txBody>
          <a:bodyPr>
            <a:normAutofit/>
          </a:bodyPr>
          <a:lstStyle/>
          <a:p>
            <a:r>
              <a:rPr lang="en-US" sz="2800" b="1" dirty="0"/>
              <a:t>Intestate – Dying without a will</a:t>
            </a:r>
          </a:p>
          <a:p>
            <a:pPr marL="0" indent="0">
              <a:buNone/>
            </a:pPr>
            <a:endParaRPr lang="en-US" sz="2800" b="1" dirty="0"/>
          </a:p>
          <a:p>
            <a:pPr lvl="1">
              <a:buNone/>
            </a:pPr>
            <a:r>
              <a:rPr lang="en-US" sz="2800" dirty="0"/>
              <a:t>Texas has a written will for you if you don’t have one!  </a:t>
            </a:r>
          </a:p>
          <a:p>
            <a:pPr lvl="1">
              <a:buNone/>
            </a:pPr>
            <a:endParaRPr lang="en-US" sz="2800" dirty="0"/>
          </a:p>
          <a:p>
            <a:pPr lvl="1">
              <a:buNone/>
            </a:pPr>
            <a:r>
              <a:rPr lang="en-US" sz="2800" dirty="0"/>
              <a:t>Handout:  </a:t>
            </a:r>
            <a:r>
              <a:rPr lang="en-US" sz="2800" b="1" dirty="0"/>
              <a:t>Intestate Succession</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52400"/>
            <a:ext cx="7543800" cy="1450757"/>
          </a:xfrm>
        </p:spPr>
        <p:txBody>
          <a:bodyPr>
            <a:normAutofit/>
          </a:bodyPr>
          <a:lstStyle/>
          <a:p>
            <a:r>
              <a:rPr lang="en-US" sz="4000" b="1" dirty="0">
                <a:solidFill>
                  <a:schemeClr val="accent1">
                    <a:lumMod val="75000"/>
                  </a:schemeClr>
                </a:solidFill>
              </a:rPr>
              <a:t>Do you have minor children?</a:t>
            </a:r>
          </a:p>
        </p:txBody>
      </p:sp>
      <p:sp>
        <p:nvSpPr>
          <p:cNvPr id="3" name="Content Placeholder 2"/>
          <p:cNvSpPr>
            <a:spLocks noGrp="1"/>
          </p:cNvSpPr>
          <p:nvPr>
            <p:ph idx="1"/>
          </p:nvPr>
        </p:nvSpPr>
        <p:spPr>
          <a:xfrm>
            <a:off x="914400" y="1981200"/>
            <a:ext cx="8001000" cy="3869266"/>
          </a:xfrm>
        </p:spPr>
        <p:txBody>
          <a:bodyPr>
            <a:normAutofit lnSpcReduction="10000"/>
          </a:bodyPr>
          <a:lstStyle/>
          <a:p>
            <a:pPr marL="0" indent="0">
              <a:buNone/>
            </a:pPr>
            <a:r>
              <a:rPr lang="en-US" sz="3200" dirty="0"/>
              <a:t>If both parents pass away,</a:t>
            </a:r>
          </a:p>
          <a:p>
            <a:pPr marL="0" indent="0">
              <a:buNone/>
            </a:pPr>
            <a:r>
              <a:rPr lang="en-US" sz="3200" dirty="0"/>
              <a:t>who decides who raises your kids?</a:t>
            </a:r>
          </a:p>
          <a:p>
            <a:pPr marL="0" indent="0" algn="ctr">
              <a:buNone/>
            </a:pPr>
            <a:endParaRPr lang="en-US" sz="3200" dirty="0"/>
          </a:p>
          <a:p>
            <a:pPr lvl="1"/>
            <a:r>
              <a:rPr lang="en-US" sz="3600" dirty="0"/>
              <a:t>Nominated by your will or trust</a:t>
            </a:r>
          </a:p>
          <a:p>
            <a:pPr marL="201168" lvl="1" indent="0">
              <a:buNone/>
            </a:pPr>
            <a:endParaRPr lang="en-US" sz="3600" dirty="0"/>
          </a:p>
          <a:p>
            <a:pPr lvl="1"/>
            <a:r>
              <a:rPr lang="en-US" sz="3600" dirty="0"/>
              <a:t>If neither document is found, by the courts.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    </a:t>
            </a:r>
            <a:r>
              <a:rPr lang="en-US" sz="4400" dirty="0"/>
              <a:t>Wills</a:t>
            </a:r>
          </a:p>
        </p:txBody>
      </p:sp>
      <p:sp>
        <p:nvSpPr>
          <p:cNvPr id="3" name="Content Placeholder 2"/>
          <p:cNvSpPr>
            <a:spLocks noGrp="1"/>
          </p:cNvSpPr>
          <p:nvPr>
            <p:ph idx="1"/>
          </p:nvPr>
        </p:nvSpPr>
        <p:spPr>
          <a:xfrm>
            <a:off x="1143000" y="2362200"/>
            <a:ext cx="6343201" cy="3759200"/>
          </a:xfrm>
        </p:spPr>
        <p:txBody>
          <a:bodyPr>
            <a:normAutofit/>
          </a:bodyPr>
          <a:lstStyle/>
          <a:p>
            <a:r>
              <a:rPr lang="en-US" sz="3200" dirty="0"/>
              <a:t>Where is it?  </a:t>
            </a:r>
          </a:p>
          <a:p>
            <a:r>
              <a:rPr lang="en-US" sz="3200" dirty="0"/>
              <a:t>Did you have one?</a:t>
            </a:r>
          </a:p>
          <a:p>
            <a:r>
              <a:rPr lang="en-US" sz="3200" dirty="0"/>
              <a:t>Who handles it when you are gone?</a:t>
            </a:r>
          </a:p>
          <a:p>
            <a:pPr marL="402336" lvl="1" indent="0">
              <a:buNone/>
            </a:pPr>
            <a:r>
              <a:rPr lang="en-US" sz="2800" dirty="0"/>
              <a:t>       </a:t>
            </a:r>
            <a:r>
              <a:rPr lang="en-US" sz="2800" b="1" dirty="0"/>
              <a:t>Executor / Executrix</a:t>
            </a:r>
          </a:p>
          <a:p>
            <a:pPr marL="402336" lvl="1" indent="0">
              <a:buNone/>
            </a:pPr>
            <a:r>
              <a:rPr lang="en-US" sz="2800" b="1" dirty="0"/>
              <a:t>       What is a decedent?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What is Probate?</a:t>
            </a:r>
          </a:p>
        </p:txBody>
      </p:sp>
      <p:sp>
        <p:nvSpPr>
          <p:cNvPr id="3" name="Content Placeholder 2"/>
          <p:cNvSpPr>
            <a:spLocks noGrp="1"/>
          </p:cNvSpPr>
          <p:nvPr>
            <p:ph idx="1"/>
          </p:nvPr>
        </p:nvSpPr>
        <p:spPr/>
        <p:txBody>
          <a:bodyPr>
            <a:normAutofit/>
          </a:bodyPr>
          <a:lstStyle/>
          <a:p>
            <a:pPr algn="ctr"/>
            <a:r>
              <a:rPr lang="en-US" sz="5400" i="1" dirty="0"/>
              <a:t>The legal process of validating your will.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40000"/>
                <a:lumOff val="60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is Estate Administration?</a:t>
            </a:r>
          </a:p>
        </p:txBody>
      </p:sp>
      <p:sp>
        <p:nvSpPr>
          <p:cNvPr id="3" name="Content Placeholder 2"/>
          <p:cNvSpPr>
            <a:spLocks noGrp="1"/>
          </p:cNvSpPr>
          <p:nvPr>
            <p:ph idx="1"/>
          </p:nvPr>
        </p:nvSpPr>
        <p:spPr/>
        <p:txBody>
          <a:bodyPr>
            <a:normAutofit/>
          </a:bodyPr>
          <a:lstStyle/>
          <a:p>
            <a:r>
              <a:rPr lang="en-US" sz="4400" dirty="0"/>
              <a:t>The actual management and settlement of a person’s estate.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Scriptures</a:t>
            </a:r>
          </a:p>
        </p:txBody>
      </p:sp>
      <p:sp>
        <p:nvSpPr>
          <p:cNvPr id="3" name="Content Placeholder 2"/>
          <p:cNvSpPr>
            <a:spLocks noGrp="1"/>
          </p:cNvSpPr>
          <p:nvPr>
            <p:ph idx="1"/>
          </p:nvPr>
        </p:nvSpPr>
        <p:spPr>
          <a:xfrm>
            <a:off x="1176864" y="1981200"/>
            <a:ext cx="6798736" cy="3444997"/>
          </a:xfrm>
        </p:spPr>
        <p:txBody>
          <a:bodyPr>
            <a:noAutofit/>
          </a:bodyPr>
          <a:lstStyle/>
          <a:p>
            <a:pPr marL="0" indent="0">
              <a:buNone/>
            </a:pPr>
            <a:r>
              <a:rPr lang="en-US" sz="2800" b="1" dirty="0"/>
              <a:t>Isaiah 38:1-5</a:t>
            </a:r>
          </a:p>
          <a:p>
            <a:pPr lvl="1"/>
            <a:r>
              <a:rPr lang="en-US" sz="2800" dirty="0"/>
              <a:t>“</a:t>
            </a:r>
            <a:r>
              <a:rPr lang="en-US" sz="2800" b="1" dirty="0"/>
              <a:t>Thus says the Lord: ‘Set your house in order, for you shall die and not live.’”</a:t>
            </a:r>
          </a:p>
          <a:p>
            <a:pPr lvl="1"/>
            <a:r>
              <a:rPr lang="en-US" sz="2800" b="1" dirty="0"/>
              <a:t>“Thus says the Lord, the God of David your father: “I have heard your prayer, I have seen your tears; surely I will add to your days fifteen years."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Administration Process</a:t>
            </a:r>
          </a:p>
        </p:txBody>
      </p:sp>
      <p:sp>
        <p:nvSpPr>
          <p:cNvPr id="3" name="Content Placeholder 2"/>
          <p:cNvSpPr>
            <a:spLocks noGrp="1"/>
          </p:cNvSpPr>
          <p:nvPr>
            <p:ph idx="1"/>
          </p:nvPr>
        </p:nvSpPr>
        <p:spPr/>
        <p:txBody>
          <a:bodyPr/>
          <a:lstStyle/>
          <a:p>
            <a:endParaRPr lang="en-US" sz="2800" dirty="0"/>
          </a:p>
          <a:p>
            <a:r>
              <a:rPr lang="en-US" sz="2800" dirty="0"/>
              <a:t>1</a:t>
            </a:r>
            <a:r>
              <a:rPr lang="en-US" sz="3200" dirty="0"/>
              <a:t>. What did you have?</a:t>
            </a:r>
          </a:p>
          <a:p>
            <a:r>
              <a:rPr lang="en-US" sz="3200" dirty="0"/>
              <a:t>2.  What did you owe?</a:t>
            </a:r>
          </a:p>
          <a:p>
            <a:r>
              <a:rPr lang="en-US" sz="3200" dirty="0"/>
              <a:t>3.  Payment of taxes</a:t>
            </a:r>
          </a:p>
          <a:p>
            <a:r>
              <a:rPr lang="en-US" sz="3200" dirty="0"/>
              <a:t>4.  Who were your heirs?</a:t>
            </a:r>
          </a:p>
          <a:p>
            <a:r>
              <a:rPr lang="en-US" sz="3200" dirty="0"/>
              <a:t>5.  Distribution of property and assets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Can I avoid Probate?</a:t>
            </a:r>
          </a:p>
        </p:txBody>
      </p:sp>
      <p:sp>
        <p:nvSpPr>
          <p:cNvPr id="3" name="Content Placeholder 2"/>
          <p:cNvSpPr>
            <a:spLocks noGrp="1"/>
          </p:cNvSpPr>
          <p:nvPr>
            <p:ph idx="1"/>
          </p:nvPr>
        </p:nvSpPr>
        <p:spPr>
          <a:xfrm>
            <a:off x="2901950" y="864108"/>
            <a:ext cx="5861049" cy="5120640"/>
          </a:xfrm>
        </p:spPr>
        <p:txBody>
          <a:bodyPr>
            <a:normAutofit/>
          </a:bodyPr>
          <a:lstStyle/>
          <a:p>
            <a:r>
              <a:rPr lang="en-US" sz="2800" dirty="0"/>
              <a:t>Living Trust</a:t>
            </a:r>
          </a:p>
          <a:p>
            <a:r>
              <a:rPr lang="en-US" sz="2800" dirty="0"/>
              <a:t>Owning property jointly</a:t>
            </a:r>
          </a:p>
          <a:p>
            <a:r>
              <a:rPr lang="en-US" sz="2800" dirty="0"/>
              <a:t>Occupying property Joint (Tenancy)</a:t>
            </a:r>
          </a:p>
          <a:p>
            <a:r>
              <a:rPr lang="en-US" sz="2800" dirty="0"/>
              <a:t>Bank Accounts – POD</a:t>
            </a:r>
          </a:p>
          <a:p>
            <a:r>
              <a:rPr lang="en-US" sz="2800" dirty="0"/>
              <a:t>Real Estate – Transfer on Death</a:t>
            </a:r>
          </a:p>
          <a:p>
            <a:r>
              <a:rPr lang="en-US" sz="2800" dirty="0"/>
              <a:t>Simplified Probate (Small estate values)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40000"/>
                <a:lumOff val="60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The cost of Probate</a:t>
            </a:r>
          </a:p>
        </p:txBody>
      </p:sp>
      <p:sp>
        <p:nvSpPr>
          <p:cNvPr id="3" name="Content Placeholder 2"/>
          <p:cNvSpPr>
            <a:spLocks noGrp="1"/>
          </p:cNvSpPr>
          <p:nvPr>
            <p:ph idx="1"/>
          </p:nvPr>
        </p:nvSpPr>
        <p:spPr>
          <a:xfrm>
            <a:off x="613410" y="2498724"/>
            <a:ext cx="7886700" cy="3444876"/>
          </a:xfrm>
        </p:spPr>
        <p:txBody>
          <a:bodyPr/>
          <a:lstStyle/>
          <a:p>
            <a:r>
              <a:rPr lang="en-US" sz="3200" dirty="0"/>
              <a:t>Handout:  Probate Costs with a Will and without (much more expensive).</a:t>
            </a:r>
          </a:p>
          <a:p>
            <a:pPr marL="0"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40000"/>
                <a:lumOff val="60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Who will find out what you had?</a:t>
            </a:r>
          </a:p>
        </p:txBody>
      </p:sp>
      <p:sp>
        <p:nvSpPr>
          <p:cNvPr id="3" name="Content Placeholder 2"/>
          <p:cNvSpPr>
            <a:spLocks noGrp="1"/>
          </p:cNvSpPr>
          <p:nvPr>
            <p:ph idx="1"/>
          </p:nvPr>
        </p:nvSpPr>
        <p:spPr/>
        <p:txBody>
          <a:bodyPr>
            <a:normAutofit/>
          </a:bodyPr>
          <a:lstStyle/>
          <a:p>
            <a:endParaRPr lang="en-US" sz="3200" dirty="0"/>
          </a:p>
          <a:p>
            <a:r>
              <a:rPr lang="en-US" sz="3200" dirty="0"/>
              <a:t>A will is public knowledge after your death.</a:t>
            </a:r>
          </a:p>
          <a:p>
            <a:pPr marL="0" indent="0">
              <a:buNone/>
            </a:pPr>
            <a:endParaRPr lang="en-US" sz="3200" dirty="0"/>
          </a:p>
          <a:p>
            <a:r>
              <a:rPr lang="en-US" sz="3200" dirty="0"/>
              <a:t>Must be filed within 4 years of death.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03942"/>
            <a:ext cx="7886700" cy="2573021"/>
          </a:xfrm>
        </p:spPr>
        <p:txBody>
          <a:bodyPr>
            <a:normAutofit/>
          </a:bodyPr>
          <a:lstStyle/>
          <a:p>
            <a:pPr algn="ctr"/>
            <a:r>
              <a:rPr lang="en-US" sz="6000" dirty="0"/>
              <a:t>Questions?</a:t>
            </a:r>
          </a:p>
        </p:txBody>
      </p:sp>
      <p:pic>
        <p:nvPicPr>
          <p:cNvPr id="2050" name="Picture 2">
            <a:extLst>
              <a:ext uri="{FF2B5EF4-FFF2-40B4-BE49-F238E27FC236}">
                <a16:creationId xmlns:a16="http://schemas.microsoft.com/office/drawing/2014/main" id="{1FCF8099-1F88-E0F6-3ED6-5CFB83EEA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990600"/>
            <a:ext cx="4419600" cy="2946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0672A84-02E1-B9CD-8F0F-7523F440450E}"/>
              </a:ext>
            </a:extLst>
          </p:cNvPr>
          <p:cNvSpPr txBox="1"/>
          <p:nvPr/>
        </p:nvSpPr>
        <p:spPr>
          <a:xfrm>
            <a:off x="762000" y="5663625"/>
            <a:ext cx="5435974" cy="584775"/>
          </a:xfrm>
          <a:prstGeom prst="rect">
            <a:avLst/>
          </a:prstGeom>
          <a:noFill/>
        </p:spPr>
        <p:txBody>
          <a:bodyPr wrap="square" rtlCol="0">
            <a:spAutoFit/>
          </a:bodyPr>
          <a:lstStyle/>
          <a:p>
            <a:pPr algn="ctr"/>
            <a:r>
              <a:rPr lang="en-US" dirty="0"/>
              <a:t>Brad &amp; Andrea Jack, Lyle Weber  © 2022</a:t>
            </a:r>
          </a:p>
          <a:p>
            <a:pPr algn="ctr"/>
            <a:r>
              <a:rPr lang="en-US" sz="1400" dirty="0">
                <a:hlinkClick r:id="rId3"/>
              </a:rPr>
              <a:t>https://maximizingstewardship.net</a:t>
            </a:r>
            <a:endParaRPr lang="en-US" sz="1400" dirty="0"/>
          </a:p>
        </p:txBody>
      </p:sp>
      <p:pic>
        <p:nvPicPr>
          <p:cNvPr id="5" name="Picture 4" descr="A picture containing font, text, green, graphics&#10;&#10;Description automatically generated">
            <a:extLst>
              <a:ext uri="{FF2B5EF4-FFF2-40B4-BE49-F238E27FC236}">
                <a16:creationId xmlns:a16="http://schemas.microsoft.com/office/drawing/2014/main" id="{E599EDF5-B037-463B-B514-F170C8B03F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366" y="5703845"/>
            <a:ext cx="1978634" cy="5856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Your Life’s Bank Account</a:t>
            </a:r>
          </a:p>
        </p:txBody>
      </p:sp>
      <p:sp>
        <p:nvSpPr>
          <p:cNvPr id="3" name="Content Placeholder 2"/>
          <p:cNvSpPr>
            <a:spLocks noGrp="1"/>
          </p:cNvSpPr>
          <p:nvPr>
            <p:ph idx="1"/>
          </p:nvPr>
        </p:nvSpPr>
        <p:spPr>
          <a:xfrm>
            <a:off x="685800" y="2489200"/>
            <a:ext cx="7848600" cy="3759200"/>
          </a:xfrm>
        </p:spPr>
        <p:txBody>
          <a:bodyPr>
            <a:normAutofit fontScale="92500" lnSpcReduction="10000"/>
          </a:bodyPr>
          <a:lstStyle/>
          <a:p>
            <a:r>
              <a:rPr lang="en-US" sz="2800" dirty="0"/>
              <a:t>Filled with days instead of dollars</a:t>
            </a:r>
          </a:p>
          <a:p>
            <a:r>
              <a:rPr lang="en-US" sz="2800" dirty="0"/>
              <a:t>You don’t have the password to view the balance</a:t>
            </a:r>
          </a:p>
          <a:p>
            <a:endParaRPr lang="en-US" sz="2800" dirty="0"/>
          </a:p>
          <a:p>
            <a:pPr marL="0" indent="0">
              <a:buNone/>
            </a:pPr>
            <a:r>
              <a:rPr lang="en-US" sz="2800" dirty="0"/>
              <a:t>Psalm 139:16</a:t>
            </a:r>
          </a:p>
          <a:p>
            <a:pPr lvl="1"/>
            <a:r>
              <a:rPr lang="en-US" sz="2800" dirty="0"/>
              <a:t>Every day of our lives were recorded in his book. Every moment was laid out before a single day had passed</a:t>
            </a:r>
            <a:r>
              <a:rPr lang="en-US" sz="2400" dirty="0"/>
              <a:t>.</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40000"/>
                <a:lumOff val="60000"/>
              </a:schemeClr>
            </a:gs>
            <a:gs pos="85000">
              <a:schemeClr val="accent3">
                <a:lumMod val="60000"/>
                <a:lumOff val="4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Weeks</a:t>
            </a:r>
          </a:p>
        </p:txBody>
      </p:sp>
      <p:sp>
        <p:nvSpPr>
          <p:cNvPr id="3" name="Content Placeholder 2"/>
          <p:cNvSpPr>
            <a:spLocks noGrp="1"/>
          </p:cNvSpPr>
          <p:nvPr>
            <p:ph idx="1"/>
          </p:nvPr>
        </p:nvSpPr>
        <p:spPr>
          <a:xfrm>
            <a:off x="531639" y="2362200"/>
            <a:ext cx="7924800" cy="4292527"/>
          </a:xfrm>
        </p:spPr>
        <p:txBody>
          <a:bodyPr>
            <a:normAutofit/>
          </a:bodyPr>
          <a:lstStyle/>
          <a:p>
            <a:r>
              <a:rPr lang="en-US" sz="2800" dirty="0">
                <a:solidFill>
                  <a:srgbClr val="C00000"/>
                </a:solidFill>
              </a:rPr>
              <a:t>Week 1</a:t>
            </a:r>
            <a:r>
              <a:rPr lang="en-US" sz="2800" dirty="0">
                <a:solidFill>
                  <a:schemeClr val="bg1">
                    <a:lumMod val="85000"/>
                    <a:lumOff val="15000"/>
                  </a:schemeClr>
                </a:solidFill>
              </a:rPr>
              <a:t>  How much time do you have left? 		     Wills, Probate and Administration</a:t>
            </a:r>
          </a:p>
          <a:p>
            <a:r>
              <a:rPr lang="en-US" sz="2800" dirty="0">
                <a:solidFill>
                  <a:srgbClr val="C00000"/>
                </a:solidFill>
              </a:rPr>
              <a:t>Week 2 </a:t>
            </a:r>
            <a:r>
              <a:rPr lang="en-US" sz="2800" dirty="0">
                <a:solidFill>
                  <a:schemeClr val="bg1">
                    <a:lumMod val="85000"/>
                    <a:lumOff val="15000"/>
                  </a:schemeClr>
                </a:solidFill>
              </a:rPr>
              <a:t>Caring for Aging Parents &amp; Trusts</a:t>
            </a:r>
          </a:p>
          <a:p>
            <a:r>
              <a:rPr lang="en-US" sz="2800" dirty="0">
                <a:solidFill>
                  <a:srgbClr val="C00000"/>
                </a:solidFill>
              </a:rPr>
              <a:t>Week 3</a:t>
            </a:r>
            <a:r>
              <a:rPr lang="en-US" sz="2800" dirty="0">
                <a:solidFill>
                  <a:schemeClr val="bg1">
                    <a:lumMod val="85000"/>
                    <a:lumOff val="15000"/>
                  </a:schemeClr>
                </a:solidFill>
              </a:rPr>
              <a:t>  Caring for your family after your 		     departure.  Life Insurance Needs</a:t>
            </a:r>
          </a:p>
          <a:p>
            <a:r>
              <a:rPr lang="en-US" sz="2800" dirty="0">
                <a:solidFill>
                  <a:srgbClr val="C00000"/>
                </a:solidFill>
              </a:rPr>
              <a:t>Week 4</a:t>
            </a:r>
            <a:r>
              <a:rPr lang="en-US" sz="2800" dirty="0">
                <a:solidFill>
                  <a:schemeClr val="bg1">
                    <a:lumMod val="85000"/>
                    <a:lumOff val="15000"/>
                  </a:schemeClr>
                </a:solidFill>
              </a:rPr>
              <a:t>  Consider your Legacy and Eternity 	   	     Money invested means souls in Heaven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weekends?</a:t>
            </a:r>
          </a:p>
        </p:txBody>
      </p:sp>
      <p:sp>
        <p:nvSpPr>
          <p:cNvPr id="3" name="Content Placeholder 2"/>
          <p:cNvSpPr>
            <a:spLocks noGrp="1"/>
          </p:cNvSpPr>
          <p:nvPr>
            <p:ph idx="1"/>
          </p:nvPr>
        </p:nvSpPr>
        <p:spPr/>
        <p:txBody>
          <a:bodyPr>
            <a:normAutofit/>
          </a:bodyPr>
          <a:lstStyle/>
          <a:p>
            <a:pPr marL="0" indent="0">
              <a:buNone/>
            </a:pPr>
            <a:r>
              <a:rPr lang="en-US" sz="2400" dirty="0"/>
              <a:t>Psalm 90:10(a)</a:t>
            </a:r>
          </a:p>
          <a:p>
            <a:r>
              <a:rPr lang="en-US" sz="2400" dirty="0"/>
              <a:t>The days of our lives are seventy years;</a:t>
            </a:r>
            <a:br>
              <a:rPr lang="en-US" sz="2400" dirty="0"/>
            </a:br>
            <a:r>
              <a:rPr lang="en-US" sz="2400" dirty="0"/>
              <a:t>And if by reason of strength they are eighty years</a:t>
            </a:r>
          </a:p>
          <a:p>
            <a:pPr marL="0" indent="0">
              <a:buNone/>
            </a:pPr>
            <a:endParaRPr lang="en-US" sz="2400" dirty="0"/>
          </a:p>
          <a:p>
            <a:pPr marL="0" indent="0">
              <a:buNone/>
            </a:pPr>
            <a:r>
              <a:rPr lang="en-US" sz="2400" dirty="0"/>
              <a:t>Psalm 90:12</a:t>
            </a:r>
          </a:p>
          <a:p>
            <a:r>
              <a:rPr lang="en-US" sz="2400" dirty="0"/>
              <a:t>So teach us to number our days,</a:t>
            </a:r>
            <a:br>
              <a:rPr lang="en-US" sz="2400" dirty="0"/>
            </a:br>
            <a:r>
              <a:rPr lang="en-US" sz="2400" dirty="0"/>
              <a:t>That we may gain a heart of wisdom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8000"/>
                <a:lumOff val="92000"/>
              </a:schemeClr>
            </a:gs>
            <a:gs pos="100000">
              <a:schemeClr val="bg2">
                <a:shade val="96000"/>
                <a:satMod val="120000"/>
                <a:lumMod val="9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2271490"/>
          </a:xfrm>
        </p:spPr>
        <p:txBody>
          <a:bodyPr/>
          <a:lstStyle/>
          <a:p>
            <a:r>
              <a:rPr lang="en-US" b="1" dirty="0">
                <a:latin typeface="Baskerville Old Face" panose="02020602080505020303" pitchFamily="18" charset="0"/>
              </a:rPr>
              <a:t>Finishing Well - </a:t>
            </a:r>
          </a:p>
        </p:txBody>
      </p:sp>
      <p:sp>
        <p:nvSpPr>
          <p:cNvPr id="3" name="Content Placeholder 2"/>
          <p:cNvSpPr>
            <a:spLocks noGrp="1"/>
          </p:cNvSpPr>
          <p:nvPr>
            <p:ph idx="1"/>
          </p:nvPr>
        </p:nvSpPr>
        <p:spPr>
          <a:xfrm>
            <a:off x="1750193" y="3352800"/>
            <a:ext cx="7009693" cy="2362200"/>
          </a:xfrm>
        </p:spPr>
        <p:txBody>
          <a:bodyPr>
            <a:normAutofit/>
          </a:bodyPr>
          <a:lstStyle/>
          <a:p>
            <a:pPr lvl="1"/>
            <a:r>
              <a:rPr lang="en-US" sz="2800" dirty="0"/>
              <a:t>Questions to answer now vs. later</a:t>
            </a:r>
          </a:p>
          <a:p>
            <a:pPr lvl="1"/>
            <a:endParaRPr lang="en-US" sz="2800" dirty="0"/>
          </a:p>
          <a:p>
            <a:pPr lvl="1"/>
            <a:r>
              <a:rPr lang="en-US" sz="2800" dirty="0"/>
              <a:t>Don’t leave it to your family</a:t>
            </a:r>
          </a:p>
        </p:txBody>
      </p:sp>
      <p:sp>
        <p:nvSpPr>
          <p:cNvPr id="4" name="Rectangle 3"/>
          <p:cNvSpPr/>
          <p:nvPr/>
        </p:nvSpPr>
        <p:spPr>
          <a:xfrm>
            <a:off x="1350839" y="1981200"/>
            <a:ext cx="7409047" cy="461665"/>
          </a:xfrm>
          <a:prstGeom prst="rect">
            <a:avLst/>
          </a:prstGeom>
        </p:spPr>
        <p:txBody>
          <a:bodyPr wrap="square">
            <a:spAutoFit/>
          </a:bodyPr>
          <a:lstStyle/>
          <a:p>
            <a:pPr algn="ctr"/>
            <a:r>
              <a:rPr lang="en-US" sz="2400" u="sng" dirty="0"/>
              <a:t>Preparations YOU can make for your departure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0560" y="685800"/>
            <a:ext cx="7330440" cy="1295400"/>
          </a:xfrm>
        </p:spPr>
        <p:txBody>
          <a:bodyPr/>
          <a:lstStyle/>
          <a:p>
            <a:r>
              <a:rPr lang="en-US" sz="3600" dirty="0"/>
              <a:t>Why leave written instructions?</a:t>
            </a:r>
          </a:p>
        </p:txBody>
      </p:sp>
      <p:sp>
        <p:nvSpPr>
          <p:cNvPr id="3" name="Content Placeholder 2"/>
          <p:cNvSpPr>
            <a:spLocks noGrp="1"/>
          </p:cNvSpPr>
          <p:nvPr>
            <p:ph idx="1"/>
          </p:nvPr>
        </p:nvSpPr>
        <p:spPr>
          <a:xfrm>
            <a:off x="228600" y="2590800"/>
            <a:ext cx="9144000" cy="3733800"/>
          </a:xfrm>
        </p:spPr>
        <p:txBody>
          <a:bodyPr>
            <a:normAutofit/>
          </a:bodyPr>
          <a:lstStyle/>
          <a:p>
            <a:endParaRPr lang="en-US" sz="2400" dirty="0"/>
          </a:p>
          <a:p>
            <a:r>
              <a:rPr lang="en-US" sz="2800" dirty="0"/>
              <a:t>Provides relief when your family is hurting</a:t>
            </a:r>
          </a:p>
          <a:p>
            <a:endParaRPr lang="en-US" sz="2800" dirty="0"/>
          </a:p>
          <a:p>
            <a:r>
              <a:rPr lang="en-US" sz="2800" dirty="0"/>
              <a:t>It will be more difficult for your family if you don’t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23836"/>
            <a:ext cx="2680160" cy="4601183"/>
          </a:xfrm>
        </p:spPr>
        <p:txBody>
          <a:bodyPr>
            <a:normAutofit/>
          </a:bodyPr>
          <a:lstStyle/>
          <a:p>
            <a:r>
              <a:rPr lang="en-US" sz="3600" dirty="0"/>
              <a:t>Where to leave your</a:t>
            </a:r>
            <a:br>
              <a:rPr lang="en-US" sz="3600" dirty="0"/>
            </a:br>
            <a:r>
              <a:rPr lang="en-US" sz="3600" dirty="0"/>
              <a:t>letter of  instructions?</a:t>
            </a:r>
          </a:p>
        </p:txBody>
      </p:sp>
      <p:sp>
        <p:nvSpPr>
          <p:cNvPr id="3" name="Content Placeholder 2"/>
          <p:cNvSpPr>
            <a:spLocks noGrp="1"/>
          </p:cNvSpPr>
          <p:nvPr>
            <p:ph idx="1"/>
          </p:nvPr>
        </p:nvSpPr>
        <p:spPr/>
        <p:txBody>
          <a:bodyPr>
            <a:normAutofit/>
          </a:bodyPr>
          <a:lstStyle/>
          <a:p>
            <a:pPr lvl="2"/>
            <a:r>
              <a:rPr lang="en-US" sz="4000" dirty="0"/>
              <a:t>Not with your will!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60000"/>
                <a:lumOff val="40000"/>
              </a:schemeClr>
            </a:gs>
            <a:gs pos="43000">
              <a:schemeClr val="accent1">
                <a:lumMod val="40000"/>
                <a:lumOff val="60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7058360" cy="709865"/>
          </a:xfrm>
        </p:spPr>
        <p:txBody>
          <a:bodyPr/>
          <a:lstStyle/>
          <a:p>
            <a:r>
              <a:rPr lang="en-US" sz="3600" b="1" u="sng" dirty="0"/>
              <a:t>Your family will need to know</a:t>
            </a:r>
          </a:p>
        </p:txBody>
      </p:sp>
      <p:sp>
        <p:nvSpPr>
          <p:cNvPr id="3" name="Content Placeholder 2"/>
          <p:cNvSpPr>
            <a:spLocks noGrp="1"/>
          </p:cNvSpPr>
          <p:nvPr>
            <p:ph idx="1"/>
          </p:nvPr>
        </p:nvSpPr>
        <p:spPr>
          <a:xfrm>
            <a:off x="866441" y="2286000"/>
            <a:ext cx="7439359" cy="4419600"/>
          </a:xfrm>
        </p:spPr>
        <p:txBody>
          <a:bodyPr>
            <a:normAutofit fontScale="70000" lnSpcReduction="20000"/>
          </a:bodyPr>
          <a:lstStyle/>
          <a:p>
            <a:r>
              <a:rPr lang="en-US" sz="3100" dirty="0"/>
              <a:t>Burial or Cremation?</a:t>
            </a:r>
          </a:p>
          <a:p>
            <a:endParaRPr lang="en-US" sz="3100" dirty="0"/>
          </a:p>
          <a:p>
            <a:r>
              <a:rPr lang="en-US" sz="3100" dirty="0"/>
              <a:t>What quality of casket?</a:t>
            </a:r>
          </a:p>
          <a:p>
            <a:endParaRPr lang="en-US" sz="3100" dirty="0"/>
          </a:p>
          <a:p>
            <a:r>
              <a:rPr lang="en-US" sz="3100" dirty="0"/>
              <a:t>Do you have a pre-paid funeral plan?</a:t>
            </a:r>
          </a:p>
          <a:p>
            <a:endParaRPr lang="en-US" sz="3100" dirty="0"/>
          </a:p>
          <a:p>
            <a:r>
              <a:rPr lang="en-US" sz="3100" dirty="0"/>
              <a:t>Where do you want to be buried?</a:t>
            </a:r>
          </a:p>
          <a:p>
            <a:endParaRPr lang="en-US" sz="3100" dirty="0"/>
          </a:p>
          <a:p>
            <a:r>
              <a:rPr lang="en-US" sz="3100" dirty="0"/>
              <a:t>What is your favorite scripture?</a:t>
            </a:r>
          </a:p>
          <a:p>
            <a:endParaRPr lang="en-US" sz="3100" dirty="0"/>
          </a:p>
          <a:p>
            <a:r>
              <a:rPr lang="en-US" sz="3100" dirty="0"/>
              <a:t>Is there a song you want to be sung?</a:t>
            </a:r>
          </a:p>
          <a:p>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11.xml><?xml version="1.0" encoding="utf-8"?>
<a:theme xmlns:a="http://schemas.openxmlformats.org/drawingml/2006/main" name="1_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1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Boardroom">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rganic">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4.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5.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1_Ion Boardroom">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7.xml><?xml version="1.0" encoding="utf-8"?>
<a:theme xmlns:a="http://schemas.openxmlformats.org/drawingml/2006/main" name="Fra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8.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9.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Override1.xml><?xml version="1.0" encoding="utf-8"?>
<a:themeOverride xmlns:a="http://schemas.openxmlformats.org/drawingml/2006/main">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Organic</Template>
  <TotalTime>13692</TotalTime>
  <Words>4255</Words>
  <Application>Microsoft Macintosh PowerPoint</Application>
  <PresentationFormat>On-screen Show (4:3)</PresentationFormat>
  <Paragraphs>351</Paragraphs>
  <Slides>24</Slides>
  <Notes>23</Notes>
  <HiddenSlides>0</HiddenSlides>
  <MMClips>0</MMClips>
  <ScaleCrop>false</ScaleCrop>
  <HeadingPairs>
    <vt:vector size="6" baseType="variant">
      <vt:variant>
        <vt:lpstr>Fonts Used</vt:lpstr>
      </vt:variant>
      <vt:variant>
        <vt:i4>12</vt:i4>
      </vt:variant>
      <vt:variant>
        <vt:lpstr>Theme</vt:lpstr>
      </vt:variant>
      <vt:variant>
        <vt:i4>12</vt:i4>
      </vt:variant>
      <vt:variant>
        <vt:lpstr>Slide Titles</vt:lpstr>
      </vt:variant>
      <vt:variant>
        <vt:i4>24</vt:i4>
      </vt:variant>
    </vt:vector>
  </HeadingPairs>
  <TitlesOfParts>
    <vt:vector size="48" baseType="lpstr">
      <vt:lpstr>Arial</vt:lpstr>
      <vt:lpstr>Arial Narrow</vt:lpstr>
      <vt:lpstr>Baskerville Old Face</vt:lpstr>
      <vt:lpstr>Calibri</vt:lpstr>
      <vt:lpstr>Calibri Light</vt:lpstr>
      <vt:lpstr>Century Gothic</vt:lpstr>
      <vt:lpstr>Corbel</vt:lpstr>
      <vt:lpstr>Garamond</vt:lpstr>
      <vt:lpstr>Gill Sans MT</vt:lpstr>
      <vt:lpstr>Trebuchet MS</vt:lpstr>
      <vt:lpstr>Wingdings 2</vt:lpstr>
      <vt:lpstr>Wingdings 3</vt:lpstr>
      <vt:lpstr>Office Theme</vt:lpstr>
      <vt:lpstr>Ion Boardroom</vt:lpstr>
      <vt:lpstr>Organic</vt:lpstr>
      <vt:lpstr>Berlin</vt:lpstr>
      <vt:lpstr>Wisp</vt:lpstr>
      <vt:lpstr>1_Ion Boardroom</vt:lpstr>
      <vt:lpstr>Frame</vt:lpstr>
      <vt:lpstr>1_Wisp</vt:lpstr>
      <vt:lpstr>1_Organic</vt:lpstr>
      <vt:lpstr>Dividend</vt:lpstr>
      <vt:lpstr>1_Frame</vt:lpstr>
      <vt:lpstr>Retrospect</vt:lpstr>
      <vt:lpstr>Estate Planning                            </vt:lpstr>
      <vt:lpstr>Scriptures</vt:lpstr>
      <vt:lpstr>Your Life’s Bank Account</vt:lpstr>
      <vt:lpstr>Four Weeks</vt:lpstr>
      <vt:lpstr>How many weekends?</vt:lpstr>
      <vt:lpstr>Finishing Well - </vt:lpstr>
      <vt:lpstr>Why leave written instructions?</vt:lpstr>
      <vt:lpstr>Where to leave your letter of  instructions?</vt:lpstr>
      <vt:lpstr>Your family will need to know</vt:lpstr>
      <vt:lpstr>Will we be raptured before dying?</vt:lpstr>
      <vt:lpstr>Home-going Checklist</vt:lpstr>
      <vt:lpstr>Phillipians 1:21-23</vt:lpstr>
      <vt:lpstr>1 Thessalonians 4:13-15</vt:lpstr>
      <vt:lpstr>The Legal side of dying</vt:lpstr>
      <vt:lpstr>Dying “Intestate”</vt:lpstr>
      <vt:lpstr>Do you have minor children?</vt:lpstr>
      <vt:lpstr>    Wills</vt:lpstr>
      <vt:lpstr>What is Probate?</vt:lpstr>
      <vt:lpstr>What is Estate Administration?</vt:lpstr>
      <vt:lpstr>Administration Process</vt:lpstr>
      <vt:lpstr>Can I avoid Probate?</vt:lpstr>
      <vt:lpstr>The cost of Probate</vt:lpstr>
      <vt:lpstr>Who will find out what you had?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Gateway Equip</dc:title>
  <dc:creator>BJ</dc:creator>
  <cp:lastModifiedBy>Keren</cp:lastModifiedBy>
  <cp:revision>88</cp:revision>
  <dcterms:created xsi:type="dcterms:W3CDTF">2016-09-10T16:43:07Z</dcterms:created>
  <dcterms:modified xsi:type="dcterms:W3CDTF">2023-05-28T17:23:19Z</dcterms:modified>
</cp:coreProperties>
</file>